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4" r:id="rId5"/>
    <p:sldId id="260" r:id="rId6"/>
    <p:sldId id="262" r:id="rId7"/>
    <p:sldId id="263"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BF7D"/>
    <a:srgbClr val="E4F4E9"/>
    <a:srgbClr val="C6E8D1"/>
    <a:srgbClr val="292A29"/>
    <a:srgbClr val="43496B"/>
    <a:srgbClr val="EDEDEC"/>
    <a:srgbClr val="3D3D3D"/>
    <a:srgbClr val="ECECEC"/>
    <a:srgbClr val="282828"/>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8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Duut | Procap" userId="9379e0fc-650c-4cac-b20a-18c13fb3e45f" providerId="ADAL" clId="{A7073652-F305-4EB2-9C16-221A1F3011A8}"/>
    <pc:docChg chg="modSld">
      <pc:chgData name="Johan Duut | Procap" userId="9379e0fc-650c-4cac-b20a-18c13fb3e45f" providerId="ADAL" clId="{A7073652-F305-4EB2-9C16-221A1F3011A8}" dt="2025-10-17T10:16:30.399" v="1" actId="1076"/>
      <pc:docMkLst>
        <pc:docMk/>
      </pc:docMkLst>
      <pc:sldChg chg="modSp mod">
        <pc:chgData name="Johan Duut | Procap" userId="9379e0fc-650c-4cac-b20a-18c13fb3e45f" providerId="ADAL" clId="{A7073652-F305-4EB2-9C16-221A1F3011A8}" dt="2025-10-17T10:16:30.399" v="1" actId="1076"/>
        <pc:sldMkLst>
          <pc:docMk/>
          <pc:sldMk cId="3266765107" sldId="262"/>
        </pc:sldMkLst>
        <pc:spChg chg="mod">
          <ac:chgData name="Johan Duut | Procap" userId="9379e0fc-650c-4cac-b20a-18c13fb3e45f" providerId="ADAL" clId="{A7073652-F305-4EB2-9C16-221A1F3011A8}" dt="2025-10-17T10:16:25.289" v="0"/>
          <ac:spMkLst>
            <pc:docMk/>
            <pc:sldMk cId="3266765107" sldId="262"/>
            <ac:spMk id="2" creationId="{57AEFEC4-5D0E-CA86-A30F-81C897923B0F}"/>
          </ac:spMkLst>
        </pc:spChg>
        <pc:spChg chg="mod">
          <ac:chgData name="Johan Duut | Procap" userId="9379e0fc-650c-4cac-b20a-18c13fb3e45f" providerId="ADAL" clId="{A7073652-F305-4EB2-9C16-221A1F3011A8}" dt="2025-10-17T10:16:30.399" v="1" actId="1076"/>
          <ac:spMkLst>
            <pc:docMk/>
            <pc:sldMk cId="3266765107" sldId="262"/>
            <ac:spMk id="9" creationId="{646A2B6B-093B-4BDA-C0C6-01F13B6DF8B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99355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479958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305150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122037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81F2D62-9D7D-4D8E-8AFC-C624F73C8D96}" type="datetimeFigureOut">
              <a:rPr lang="nl-NL" smtClean="0"/>
              <a:t>10-12-2025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06413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81F2D62-9D7D-4D8E-8AFC-C624F73C8D96}" type="datetimeFigureOut">
              <a:rPr lang="nl-NL" smtClean="0"/>
              <a:t>10-12-2025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57839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F2D62-9D7D-4D8E-8AFC-C624F73C8D96}" type="datetimeFigureOut">
              <a:rPr lang="nl-NL" smtClean="0"/>
              <a:t>10-12-2025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31929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72000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4107826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192338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882917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B81F2D62-9D7D-4D8E-8AFC-C624F73C8D96}" type="datetimeFigureOut">
              <a:rPr lang="nl-NL" smtClean="0"/>
              <a:t>10-12-2025</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58F29D90-0C57-437E-89D5-BAD973C14CB2}" type="slidenum">
              <a:rPr lang="nl-NL" smtClean="0"/>
              <a:t>‹nr.›</a:t>
            </a:fld>
            <a:endParaRPr lang="nl-NL"/>
          </a:p>
        </p:txBody>
      </p:sp>
    </p:spTree>
    <p:extLst>
      <p:ext uri="{BB962C8B-B14F-4D97-AF65-F5344CB8AC3E}">
        <p14:creationId xmlns:p14="http://schemas.microsoft.com/office/powerpoint/2010/main" val="3516902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F6D67-DC02-93E1-5E44-DF40B2488AF0}"/>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2B6CBF9F-70EF-6375-8A24-3221A4FA7115}"/>
              </a:ext>
            </a:extLst>
          </p:cNvPr>
          <p:cNvSpPr/>
          <p:nvPr/>
        </p:nvSpPr>
        <p:spPr>
          <a:xfrm>
            <a:off x="5835516"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A771046A-88E2-7E39-26AB-07767B8B20ED}"/>
              </a:ext>
            </a:extLst>
          </p:cNvPr>
          <p:cNvSpPr txBox="1"/>
          <p:nvPr/>
        </p:nvSpPr>
        <p:spPr>
          <a:xfrm rot="16200000">
            <a:off x="4245517"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rPr>
              <a:t>Informatieblad</a:t>
            </a:r>
          </a:p>
        </p:txBody>
      </p:sp>
      <p:sp>
        <p:nvSpPr>
          <p:cNvPr id="8" name="Tekstvak 7">
            <a:extLst>
              <a:ext uri="{FF2B5EF4-FFF2-40B4-BE49-F238E27FC236}">
                <a16:creationId xmlns:a16="http://schemas.microsoft.com/office/drawing/2014/main" id="{3E2988D7-14B5-B630-1C25-343F242DF9E3}"/>
              </a:ext>
            </a:extLst>
          </p:cNvPr>
          <p:cNvSpPr txBox="1"/>
          <p:nvPr/>
        </p:nvSpPr>
        <p:spPr>
          <a:xfrm>
            <a:off x="202809" y="416557"/>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rPr>
              <a:t>Ventilatiewarmtepomp</a:t>
            </a:r>
          </a:p>
        </p:txBody>
      </p:sp>
      <p:pic>
        <p:nvPicPr>
          <p:cNvPr id="5" name="Afbeelding 4" descr="Afbeelding met clipart, Graphics, symbool, cirkel&#10;&#10;Automatisch gegenereerde beschrijving">
            <a:extLst>
              <a:ext uri="{FF2B5EF4-FFF2-40B4-BE49-F238E27FC236}">
                <a16:creationId xmlns:a16="http://schemas.microsoft.com/office/drawing/2014/main" id="{D97E1153-522E-9578-6FD3-7761AC9AB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5516" y="280656"/>
            <a:ext cx="1028747" cy="1028747"/>
          </a:xfrm>
          <a:prstGeom prst="rect">
            <a:avLst/>
          </a:prstGeom>
        </p:spPr>
      </p:pic>
      <p:sp>
        <p:nvSpPr>
          <p:cNvPr id="12" name="Tekstvak 11">
            <a:extLst>
              <a:ext uri="{FF2B5EF4-FFF2-40B4-BE49-F238E27FC236}">
                <a16:creationId xmlns:a16="http://schemas.microsoft.com/office/drawing/2014/main" id="{FC431062-5FE2-0E70-84A8-0EF554A5907B}"/>
              </a:ext>
            </a:extLst>
          </p:cNvPr>
          <p:cNvSpPr txBox="1"/>
          <p:nvPr/>
        </p:nvSpPr>
        <p:spPr>
          <a:xfrm>
            <a:off x="214642" y="1433307"/>
            <a:ext cx="5441698" cy="280076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prstClr val="black"/>
                </a:solidFill>
                <a:latin typeface="Ubuntu" panose="020B0504030602030204" pitchFamily="34" charset="0"/>
              </a:rPr>
              <a:t>De buurt Nieuw-Dokkum wordt aardgasvrij en wij helpen jou daarbij. Uit onderzoek van Hanze blijkt dat eilanders het belangrijk vinden dat verwarmen met een warmtepomp geen geluid maakt. En de kosten zijn natuurlijk ook belangrijk. Daarom moedigt de gemeente warmtepompen aan die stil of bijna stil zijn. De gemeente geeft hier € 8.125 vergoeding voor. In dit informatieblad lees je alles over de ventilatiewarmtepomp.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b="1" dirty="0">
              <a:solidFill>
                <a:srgbClr val="5DBF7D"/>
              </a:solidFill>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is het?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Officieel is dit een warmtepomp van het type ‘lucht-water’. Een ventilatie-warmtepomp haalt warmte uit de lucht die via het ventilatiesysteem wordt afgevoerd. De warmte die anders verloren gaat, wordt dus slim benut. Deze warmte wordt opnieuw gebruikt om je huis te verwarmen. En ook voor warm water in de keuken en badkamer. Het vervangt de cv-ketel dus helemaal. Daarom is geen gasaansluiting meer nodig. Met een ventilatiewarmtepomp heb je geen buitenunit nodig en blijft het buiten stil. Dit systeem werkt dag en nacht, ook als het buiten koud is.</a:t>
            </a:r>
          </a:p>
        </p:txBody>
      </p:sp>
      <p:sp>
        <p:nvSpPr>
          <p:cNvPr id="37" name="Tekstvak 36">
            <a:extLst>
              <a:ext uri="{FF2B5EF4-FFF2-40B4-BE49-F238E27FC236}">
                <a16:creationId xmlns:a16="http://schemas.microsoft.com/office/drawing/2014/main" id="{BE444366-3747-8320-28F2-AA9A7D47C938}"/>
              </a:ext>
            </a:extLst>
          </p:cNvPr>
          <p:cNvSpPr txBox="1"/>
          <p:nvPr/>
        </p:nvSpPr>
        <p:spPr>
          <a:xfrm>
            <a:off x="202808" y="935532"/>
            <a:ext cx="497103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Een warm huis zonder gas en een lagere </a:t>
            </a:r>
            <a:r>
              <a:rPr lang="nl-NL" sz="1400" dirty="0">
                <a:solidFill>
                  <a:prstClr val="black"/>
                </a:solidFill>
                <a:latin typeface="Ubuntu" panose="020B0504030602030204" pitchFamily="34" charset="0"/>
              </a:rPr>
              <a:t>energierekening</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a:t>
            </a:r>
          </a:p>
        </p:txBody>
      </p:sp>
      <p:sp>
        <p:nvSpPr>
          <p:cNvPr id="2" name="Tekstvak 1">
            <a:extLst>
              <a:ext uri="{FF2B5EF4-FFF2-40B4-BE49-F238E27FC236}">
                <a16:creationId xmlns:a16="http://schemas.microsoft.com/office/drawing/2014/main" id="{7004F5BA-ED00-459B-8E34-E55CF62CDEA8}"/>
              </a:ext>
            </a:extLst>
          </p:cNvPr>
          <p:cNvSpPr txBox="1"/>
          <p:nvPr/>
        </p:nvSpPr>
        <p:spPr>
          <a:xfrm rot="16200000">
            <a:off x="5462821" y="8077305"/>
            <a:ext cx="2366379" cy="261610"/>
          </a:xfrm>
          <a:prstGeom prst="rect">
            <a:avLst/>
          </a:prstGeom>
          <a:noFill/>
        </p:spPr>
        <p:txBody>
          <a:bodyPr wrap="square" rtlCol="0">
            <a:spAutoFit/>
          </a:bodyPr>
          <a:lstStyle/>
          <a:p>
            <a:r>
              <a:rPr lang="nl-NL" sz="1100" dirty="0">
                <a:solidFill>
                  <a:schemeClr val="bg1"/>
                </a:solidFill>
              </a:rPr>
              <a:t> Versie: 4 december  2025</a:t>
            </a:r>
          </a:p>
        </p:txBody>
      </p:sp>
      <p:pic>
        <p:nvPicPr>
          <p:cNvPr id="18" name="Picture 2" descr="Image link">
            <a:extLst>
              <a:ext uri="{FF2B5EF4-FFF2-40B4-BE49-F238E27FC236}">
                <a16:creationId xmlns:a16="http://schemas.microsoft.com/office/drawing/2014/main" id="{A949EBC1-442A-B626-9D18-C8943A860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03235"/>
            <a:ext cx="5854148" cy="3902765"/>
          </a:xfrm>
          <a:prstGeom prst="rect">
            <a:avLst/>
          </a:prstGeom>
          <a:noFill/>
          <a:extLst>
            <a:ext uri="{909E8E84-426E-40DD-AFC4-6F175D3DCCD1}">
              <a14:hiddenFill xmlns:a14="http://schemas.microsoft.com/office/drawing/2010/main">
                <a:solidFill>
                  <a:srgbClr val="FFFFFF"/>
                </a:solidFill>
              </a14:hiddenFill>
            </a:ext>
          </a:extLst>
        </p:spPr>
      </p:pic>
      <p:pic>
        <p:nvPicPr>
          <p:cNvPr id="19" name="Graphic 18" descr="Lijn met pijl: curve in tegenwijzerzin met effen opvulling">
            <a:extLst>
              <a:ext uri="{FF2B5EF4-FFF2-40B4-BE49-F238E27FC236}">
                <a16:creationId xmlns:a16="http://schemas.microsoft.com/office/drawing/2014/main" id="{65F61EB8-86B8-8164-1510-E91F8DADE7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734791">
            <a:off x="819882" y="5806476"/>
            <a:ext cx="1452102" cy="1452102"/>
          </a:xfrm>
          <a:prstGeom prst="rect">
            <a:avLst/>
          </a:prstGeom>
        </p:spPr>
      </p:pic>
      <p:sp>
        <p:nvSpPr>
          <p:cNvPr id="20" name="Tekstvak 19">
            <a:extLst>
              <a:ext uri="{FF2B5EF4-FFF2-40B4-BE49-F238E27FC236}">
                <a16:creationId xmlns:a16="http://schemas.microsoft.com/office/drawing/2014/main" id="{66FD1FDD-F245-6E39-4B29-F82292B028A9}"/>
              </a:ext>
            </a:extLst>
          </p:cNvPr>
          <p:cNvSpPr txBox="1"/>
          <p:nvPr/>
        </p:nvSpPr>
        <p:spPr>
          <a:xfrm>
            <a:off x="1136487" y="5453482"/>
            <a:ext cx="3075161" cy="369332"/>
          </a:xfrm>
          <a:prstGeom prst="rect">
            <a:avLst/>
          </a:prstGeom>
          <a:noFill/>
        </p:spPr>
        <p:txBody>
          <a:bodyPr wrap="square" rtlCol="0">
            <a:spAutoFit/>
          </a:bodyPr>
          <a:lstStyle/>
          <a:p>
            <a:r>
              <a:rPr lang="nl-NL" b="1" dirty="0">
                <a:solidFill>
                  <a:srgbClr val="5DBF7D"/>
                </a:solidFill>
                <a:latin typeface="Segoe Print" panose="02000600000000000000" pitchFamily="2" charset="0"/>
              </a:rPr>
              <a:t>ventilatiewarmtepomp</a:t>
            </a:r>
          </a:p>
        </p:txBody>
      </p:sp>
      <p:pic>
        <p:nvPicPr>
          <p:cNvPr id="21" name="Graphic 20" descr="Winderig met effen opvulling">
            <a:extLst>
              <a:ext uri="{FF2B5EF4-FFF2-40B4-BE49-F238E27FC236}">
                <a16:creationId xmlns:a16="http://schemas.microsoft.com/office/drawing/2014/main" id="{1E01FD73-C93B-1183-67F9-71A5B8ECC0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4211648" y="4856967"/>
            <a:ext cx="1788756" cy="1788756"/>
          </a:xfrm>
          <a:prstGeom prst="rect">
            <a:avLst/>
          </a:prstGeom>
        </p:spPr>
      </p:pic>
    </p:spTree>
    <p:extLst>
      <p:ext uri="{BB962C8B-B14F-4D97-AF65-F5344CB8AC3E}">
        <p14:creationId xmlns:p14="http://schemas.microsoft.com/office/powerpoint/2010/main" val="604765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92318-23EB-DA19-0A6C-73FC869289C7}"/>
            </a:ext>
          </a:extLst>
        </p:cNvPr>
        <p:cNvGrpSpPr/>
        <p:nvPr/>
      </p:nvGrpSpPr>
      <p:grpSpPr>
        <a:xfrm>
          <a:off x="0" y="0"/>
          <a:ext cx="0" cy="0"/>
          <a:chOff x="0" y="0"/>
          <a:chExt cx="0" cy="0"/>
        </a:xfrm>
      </p:grpSpPr>
      <p:pic>
        <p:nvPicPr>
          <p:cNvPr id="9" name="Afbeelding 8" descr="Afbeelding met schermopname, tekst, ontwerp, nacht&#10;&#10;Automatisch gegenereerde beschrijving">
            <a:extLst>
              <a:ext uri="{FF2B5EF4-FFF2-40B4-BE49-F238E27FC236}">
                <a16:creationId xmlns:a16="http://schemas.microsoft.com/office/drawing/2014/main" id="{CE47FD67-3AFE-924A-2E73-ABDDC8023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46" y="6507899"/>
            <a:ext cx="6120758" cy="3443691"/>
          </a:xfrm>
          <a:prstGeom prst="rect">
            <a:avLst/>
          </a:prstGeom>
        </p:spPr>
      </p:pic>
      <p:sp>
        <p:nvSpPr>
          <p:cNvPr id="6" name="Rechthoek 5">
            <a:extLst>
              <a:ext uri="{FF2B5EF4-FFF2-40B4-BE49-F238E27FC236}">
                <a16:creationId xmlns:a16="http://schemas.microsoft.com/office/drawing/2014/main" id="{304D5D61-7F03-F4E7-A34C-4E583252F197}"/>
              </a:ext>
            </a:extLst>
          </p:cNvPr>
          <p:cNvSpPr/>
          <p:nvPr/>
        </p:nvSpPr>
        <p:spPr>
          <a:xfrm>
            <a:off x="0"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E63A791B-93C6-1E9D-3ED1-07E1BF749540}"/>
              </a:ext>
            </a:extLst>
          </p:cNvPr>
          <p:cNvSpPr txBox="1"/>
          <p:nvPr/>
        </p:nvSpPr>
        <p:spPr>
          <a:xfrm rot="16200000">
            <a:off x="-158999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white"/>
                </a:solidFill>
                <a:latin typeface="Tw Cen MT Condensed" panose="020B0606020104020203" pitchFamily="34" charset="0"/>
              </a:rPr>
              <a:t>De apparaten</a:t>
            </a:r>
            <a:endPar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ndParaRPr>
          </a:p>
        </p:txBody>
      </p:sp>
      <p:sp>
        <p:nvSpPr>
          <p:cNvPr id="8" name="Tekstvak 7">
            <a:extLst>
              <a:ext uri="{FF2B5EF4-FFF2-40B4-BE49-F238E27FC236}">
                <a16:creationId xmlns:a16="http://schemas.microsoft.com/office/drawing/2014/main" id="{7F7CCA67-17DB-CB2A-DD5A-B19C10ED42D9}"/>
              </a:ext>
            </a:extLst>
          </p:cNvPr>
          <p:cNvSpPr txBox="1"/>
          <p:nvPr/>
        </p:nvSpPr>
        <p:spPr>
          <a:xfrm>
            <a:off x="1219955" y="410158"/>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Zo ziet het er uit</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ndParaRPr>
          </a:p>
        </p:txBody>
      </p:sp>
      <p:pic>
        <p:nvPicPr>
          <p:cNvPr id="5" name="Afbeelding 4" descr="Afbeelding met clipart, Graphics, symbool, cirkel&#10;&#10;Automatisch gegenereerde beschrijving">
            <a:extLst>
              <a:ext uri="{FF2B5EF4-FFF2-40B4-BE49-F238E27FC236}">
                <a16:creationId xmlns:a16="http://schemas.microsoft.com/office/drawing/2014/main" id="{D34B311F-0B9F-C018-5AC9-9199BC398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656"/>
            <a:ext cx="1028747" cy="1028747"/>
          </a:xfrm>
          <a:prstGeom prst="rect">
            <a:avLst/>
          </a:prstGeom>
        </p:spPr>
      </p:pic>
      <p:sp>
        <p:nvSpPr>
          <p:cNvPr id="37" name="Tekstvak 36">
            <a:extLst>
              <a:ext uri="{FF2B5EF4-FFF2-40B4-BE49-F238E27FC236}">
                <a16:creationId xmlns:a16="http://schemas.microsoft.com/office/drawing/2014/main" id="{C893AFC4-001A-E670-58D6-0C91E5FD2F49}"/>
              </a:ext>
            </a:extLst>
          </p:cNvPr>
          <p:cNvSpPr txBox="1"/>
          <p:nvPr/>
        </p:nvSpPr>
        <p:spPr>
          <a:xfrm>
            <a:off x="1219954" y="929133"/>
            <a:ext cx="506019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De ventilatiewarmtepomp met de apparaten die erbij horen</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ndParaRPr>
          </a:p>
        </p:txBody>
      </p:sp>
      <p:sp>
        <p:nvSpPr>
          <p:cNvPr id="48" name="Tekstvak 47">
            <a:extLst>
              <a:ext uri="{FF2B5EF4-FFF2-40B4-BE49-F238E27FC236}">
                <a16:creationId xmlns:a16="http://schemas.microsoft.com/office/drawing/2014/main" id="{5F990048-838A-AF26-0BF1-F7B6523F7C91}"/>
              </a:ext>
            </a:extLst>
          </p:cNvPr>
          <p:cNvSpPr txBox="1"/>
          <p:nvPr/>
        </p:nvSpPr>
        <p:spPr>
          <a:xfrm>
            <a:off x="1537218" y="6540705"/>
            <a:ext cx="683307" cy="261610"/>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5DBF7D"/>
                </a:solidFill>
                <a:effectLst/>
                <a:uLnTx/>
                <a:uFillTx/>
                <a:latin typeface="Ubuntu" panose="020B0504030602030204" pitchFamily="34" charset="0"/>
              </a:rPr>
              <a:t>180 cm</a:t>
            </a:r>
          </a:p>
        </p:txBody>
      </p:sp>
      <p:cxnSp>
        <p:nvCxnSpPr>
          <p:cNvPr id="20" name="Rechte verbindingslijn 19">
            <a:extLst>
              <a:ext uri="{FF2B5EF4-FFF2-40B4-BE49-F238E27FC236}">
                <a16:creationId xmlns:a16="http://schemas.microsoft.com/office/drawing/2014/main" id="{94EBFD44-F014-D662-F93B-4EC1FD55828C}"/>
              </a:ext>
            </a:extLst>
          </p:cNvPr>
          <p:cNvCxnSpPr>
            <a:cxnSpLocks/>
          </p:cNvCxnSpPr>
          <p:nvPr/>
        </p:nvCxnSpPr>
        <p:spPr>
          <a:xfrm>
            <a:off x="2220525" y="6674727"/>
            <a:ext cx="181634" cy="0"/>
          </a:xfrm>
          <a:prstGeom prst="line">
            <a:avLst/>
          </a:prstGeom>
          <a:ln>
            <a:solidFill>
              <a:srgbClr val="5DBF7D"/>
            </a:solidFill>
          </a:ln>
        </p:spPr>
        <p:style>
          <a:lnRef idx="2">
            <a:schemeClr val="accent1"/>
          </a:lnRef>
          <a:fillRef idx="0">
            <a:schemeClr val="accent1"/>
          </a:fillRef>
          <a:effectRef idx="1">
            <a:schemeClr val="accent1"/>
          </a:effectRef>
          <a:fontRef idx="minor">
            <a:schemeClr val="tx1"/>
          </a:fontRef>
        </p:style>
      </p:cxnSp>
      <p:pic>
        <p:nvPicPr>
          <p:cNvPr id="40" name="Graphic 39" descr="Lijn met pijl: curve in tegenwijzerzin met effen opvulling">
            <a:extLst>
              <a:ext uri="{FF2B5EF4-FFF2-40B4-BE49-F238E27FC236}">
                <a16:creationId xmlns:a16="http://schemas.microsoft.com/office/drawing/2014/main" id="{A0670DF5-E895-0E98-5C05-84525C1E2B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734791">
            <a:off x="3492143" y="5942883"/>
            <a:ext cx="693446" cy="693446"/>
          </a:xfrm>
          <a:prstGeom prst="rect">
            <a:avLst/>
          </a:prstGeom>
        </p:spPr>
      </p:pic>
      <p:sp>
        <p:nvSpPr>
          <p:cNvPr id="3" name="Tekstvak 2">
            <a:extLst>
              <a:ext uri="{FF2B5EF4-FFF2-40B4-BE49-F238E27FC236}">
                <a16:creationId xmlns:a16="http://schemas.microsoft.com/office/drawing/2014/main" id="{1025310C-7BCF-EE77-D8FC-B43277446784}"/>
              </a:ext>
            </a:extLst>
          </p:cNvPr>
          <p:cNvSpPr txBox="1"/>
          <p:nvPr/>
        </p:nvSpPr>
        <p:spPr>
          <a:xfrm>
            <a:off x="3869134" y="6136332"/>
            <a:ext cx="2734056" cy="369332"/>
          </a:xfrm>
          <a:prstGeom prst="rect">
            <a:avLst/>
          </a:prstGeom>
          <a:noFill/>
        </p:spPr>
        <p:txBody>
          <a:bodyPr wrap="square" rtlCol="0">
            <a:spAutoFit/>
          </a:bodyPr>
          <a:lstStyle/>
          <a:p>
            <a:r>
              <a:rPr lang="nl-NL" b="1" dirty="0">
                <a:solidFill>
                  <a:srgbClr val="5DBF7D"/>
                </a:solidFill>
                <a:latin typeface="Segoe Print" panose="02000600000000000000" pitchFamily="2" charset="0"/>
              </a:rPr>
              <a:t>100% elektrisch</a:t>
            </a:r>
          </a:p>
        </p:txBody>
      </p:sp>
      <p:sp>
        <p:nvSpPr>
          <p:cNvPr id="11" name="Tekstvak 10">
            <a:extLst>
              <a:ext uri="{FF2B5EF4-FFF2-40B4-BE49-F238E27FC236}">
                <a16:creationId xmlns:a16="http://schemas.microsoft.com/office/drawing/2014/main" id="{4667463E-3B19-B737-C567-FDD563333FAF}"/>
              </a:ext>
            </a:extLst>
          </p:cNvPr>
          <p:cNvSpPr txBox="1"/>
          <p:nvPr/>
        </p:nvSpPr>
        <p:spPr>
          <a:xfrm>
            <a:off x="1233194" y="1312252"/>
            <a:ext cx="5343684"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Binnen in huis staat de warmtepomp met een ingebouwde boiler. Deze is ca. 60 x 60 cm en 180 cm hoog. De warmtepomp maakt weinig geluid, vergelijkbaar met een </a:t>
            </a:r>
            <a:r>
              <a:rPr lang="nl-NL" sz="1100" b="1" dirty="0">
                <a:solidFill>
                  <a:prstClr val="black"/>
                </a:solidFill>
                <a:latin typeface="Ubuntu" panose="020B0504030602030204" pitchFamily="34" charset="0"/>
              </a:rPr>
              <a:t>cv-ketel en een </a:t>
            </a:r>
            <a:r>
              <a:rPr lang="nl-NL" sz="1100" b="1" dirty="0" err="1">
                <a:solidFill>
                  <a:prstClr val="black"/>
                </a:solidFill>
                <a:latin typeface="Ubuntu" panose="020B0504030602030204" pitchFamily="34" charset="0"/>
              </a:rPr>
              <a:t>ventilatiebox</a:t>
            </a:r>
            <a:r>
              <a:rPr lang="nl-NL" sz="1100" b="1" dirty="0">
                <a:solidFill>
                  <a:prstClr val="black"/>
                </a:solidFill>
                <a:latin typeface="Ubuntu" panose="020B0504030602030204" pitchFamily="34" charset="0"/>
              </a:rPr>
              <a:t> samen.</a:t>
            </a: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 Er </a:t>
            </a:r>
            <a:r>
              <a:rPr lang="nl-NL" sz="1100" b="1" dirty="0">
                <a:solidFill>
                  <a:prstClr val="black"/>
                </a:solidFill>
                <a:latin typeface="Ubuntu" panose="020B0504030602030204" pitchFamily="34" charset="0"/>
              </a:rPr>
              <a:t>is</a:t>
            </a: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 geen buitenunit of draaiende ventilator buiten, dus daar blijft het stil.</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rPr>
              <a:t>Hieronder ziet u hoe de apparaten die binnen staan eruit zien. U ziet ook hoe groot ze zijn. </a:t>
            </a:r>
            <a:r>
              <a:rPr lang="nl-NL" sz="1100" dirty="0">
                <a:solidFill>
                  <a:prstClr val="black"/>
                </a:solidFill>
                <a:latin typeface="Ubuntu" panose="020B0504030602030204" pitchFamily="34" charset="0"/>
              </a:rPr>
              <a:t>De boiler kan genoeg warmte opslaan voor een gezin van 4 personen. Een ventilatiewarmtepomp vervangt binnen een mechanische </a:t>
            </a:r>
            <a:r>
              <a:rPr lang="nl-NL" sz="1100" dirty="0" err="1">
                <a:solidFill>
                  <a:prstClr val="black"/>
                </a:solidFill>
                <a:latin typeface="Ubuntu" panose="020B0504030602030204" pitchFamily="34" charset="0"/>
              </a:rPr>
              <a:t>ventilatiebox</a:t>
            </a:r>
            <a:r>
              <a:rPr lang="nl-NL" sz="1100" dirty="0">
                <a:solidFill>
                  <a:prstClr val="black"/>
                </a:solidFill>
                <a:latin typeface="Ubuntu" panose="020B0504030602030204" pitchFamily="34" charset="0"/>
              </a:rPr>
              <a:t> (foto).</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p:txBody>
      </p:sp>
      <p:sp>
        <p:nvSpPr>
          <p:cNvPr id="14" name="Tekstvak 13">
            <a:extLst>
              <a:ext uri="{FF2B5EF4-FFF2-40B4-BE49-F238E27FC236}">
                <a16:creationId xmlns:a16="http://schemas.microsoft.com/office/drawing/2014/main" id="{4A820424-FECB-0E2F-9532-5333F24461E3}"/>
              </a:ext>
            </a:extLst>
          </p:cNvPr>
          <p:cNvSpPr txBox="1"/>
          <p:nvPr/>
        </p:nvSpPr>
        <p:spPr>
          <a:xfrm>
            <a:off x="1233194" y="5721652"/>
            <a:ext cx="5343684"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900" i="1" dirty="0">
                <a:solidFill>
                  <a:prstClr val="black"/>
                </a:solidFill>
                <a:latin typeface="Ubuntu" panose="020B0504030602030204" pitchFamily="34" charset="0"/>
              </a:rPr>
              <a:t>Een mechanische </a:t>
            </a:r>
            <a:r>
              <a:rPr lang="nl-NL" sz="900" i="1" dirty="0" err="1">
                <a:solidFill>
                  <a:prstClr val="black"/>
                </a:solidFill>
                <a:latin typeface="Ubuntu" panose="020B0504030602030204" pitchFamily="34" charset="0"/>
              </a:rPr>
              <a:t>ventilatiebox</a:t>
            </a:r>
            <a:r>
              <a:rPr lang="nl-NL" sz="900" i="1" dirty="0">
                <a:solidFill>
                  <a:prstClr val="black"/>
                </a:solidFill>
                <a:latin typeface="Ubuntu" panose="020B0504030602030204" pitchFamily="34" charset="0"/>
              </a:rPr>
              <a:t>, deze wordt dan vervangen. Foto: Milieu Centraal</a:t>
            </a:r>
            <a:endParaRPr kumimoji="0" lang="nl-NL" sz="900" i="1" u="none" strike="noStrike" kern="1200" cap="none" spc="0" normalizeH="0" baseline="0" noProof="0" dirty="0">
              <a:ln>
                <a:noFill/>
              </a:ln>
              <a:solidFill>
                <a:prstClr val="black"/>
              </a:solidFill>
              <a:effectLst/>
              <a:uLnTx/>
              <a:uFillTx/>
              <a:latin typeface="Ubuntu" panose="020B0504030602030204" pitchFamily="34" charset="0"/>
            </a:endParaRPr>
          </a:p>
        </p:txBody>
      </p:sp>
      <p:pic>
        <p:nvPicPr>
          <p:cNvPr id="16" name="Picture 2" descr="Image link">
            <a:extLst>
              <a:ext uri="{FF2B5EF4-FFF2-40B4-BE49-F238E27FC236}">
                <a16:creationId xmlns:a16="http://schemas.microsoft.com/office/drawing/2014/main" id="{42D5BD39-43D4-D9B8-2A97-F94FBF2773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7441" y="6659903"/>
            <a:ext cx="1040825" cy="3039191"/>
          </a:xfrm>
          <a:prstGeom prst="rect">
            <a:avLst/>
          </a:prstGeom>
          <a:noFill/>
          <a:extLst>
            <a:ext uri="{909E8E84-426E-40DD-AFC4-6F175D3DCCD1}">
              <a14:hiddenFill xmlns:a14="http://schemas.microsoft.com/office/drawing/2010/main">
                <a:solidFill>
                  <a:srgbClr val="FFFFFF"/>
                </a:solidFill>
              </a14:hiddenFill>
            </a:ext>
          </a:extLst>
        </p:spPr>
      </p:pic>
      <p:sp>
        <p:nvSpPr>
          <p:cNvPr id="17" name="Tekstvak 16">
            <a:extLst>
              <a:ext uri="{FF2B5EF4-FFF2-40B4-BE49-F238E27FC236}">
                <a16:creationId xmlns:a16="http://schemas.microsoft.com/office/drawing/2014/main" id="{4FC3A574-6AB6-DDF1-9328-853F296028B4}"/>
              </a:ext>
            </a:extLst>
          </p:cNvPr>
          <p:cNvSpPr txBox="1"/>
          <p:nvPr/>
        </p:nvSpPr>
        <p:spPr>
          <a:xfrm>
            <a:off x="4977727" y="6805532"/>
            <a:ext cx="1040825" cy="646331"/>
          </a:xfrm>
          <a:prstGeom prst="rect">
            <a:avLst/>
          </a:prstGeom>
          <a:solidFill>
            <a:srgbClr val="5DBF7D"/>
          </a:solidFill>
          <a:ln>
            <a:noFill/>
          </a:ln>
        </p:spPr>
        <p:txBody>
          <a:bodyPr wrap="square" rtlCol="0">
            <a:spAutoFit/>
          </a:bodyPr>
          <a:lstStyle/>
          <a:p>
            <a:r>
              <a:rPr lang="nl-NL" sz="1200" dirty="0">
                <a:solidFill>
                  <a:schemeClr val="bg1"/>
                </a:solidFill>
              </a:rPr>
              <a:t>H: 180cm</a:t>
            </a:r>
          </a:p>
          <a:p>
            <a:r>
              <a:rPr lang="nl-NL" sz="1200" dirty="0">
                <a:solidFill>
                  <a:schemeClr val="bg1"/>
                </a:solidFill>
              </a:rPr>
              <a:t>B: 60cm</a:t>
            </a:r>
          </a:p>
          <a:p>
            <a:r>
              <a:rPr lang="nl-NL" sz="1200" dirty="0">
                <a:solidFill>
                  <a:schemeClr val="bg1"/>
                </a:solidFill>
              </a:rPr>
              <a:t>D: 60cm</a:t>
            </a:r>
          </a:p>
        </p:txBody>
      </p:sp>
      <p:pic>
        <p:nvPicPr>
          <p:cNvPr id="18" name="Afbeelding 17">
            <a:extLst>
              <a:ext uri="{FF2B5EF4-FFF2-40B4-BE49-F238E27FC236}">
                <a16:creationId xmlns:a16="http://schemas.microsoft.com/office/drawing/2014/main" id="{5F92EA32-1AEE-9C75-0514-4D2C2CA850BE}"/>
              </a:ext>
            </a:extLst>
          </p:cNvPr>
          <p:cNvPicPr>
            <a:picLocks noChangeAspect="1"/>
          </p:cNvPicPr>
          <p:nvPr/>
        </p:nvPicPr>
        <p:blipFill>
          <a:blip r:embed="rId7"/>
          <a:stretch>
            <a:fillRect/>
          </a:stretch>
        </p:blipFill>
        <p:spPr>
          <a:xfrm>
            <a:off x="1316871" y="2976437"/>
            <a:ext cx="5224722" cy="2742979"/>
          </a:xfrm>
          <a:prstGeom prst="rect">
            <a:avLst/>
          </a:prstGeom>
        </p:spPr>
      </p:pic>
    </p:spTree>
    <p:extLst>
      <p:ext uri="{BB962C8B-B14F-4D97-AF65-F5344CB8AC3E}">
        <p14:creationId xmlns:p14="http://schemas.microsoft.com/office/powerpoint/2010/main" val="4685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B053F-1B2A-5456-9341-64A05410DD21}"/>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F9EC2E72-6733-149D-B97A-97D5DE9DA54D}"/>
              </a:ext>
            </a:extLst>
          </p:cNvPr>
          <p:cNvSpPr/>
          <p:nvPr/>
        </p:nvSpPr>
        <p:spPr>
          <a:xfrm>
            <a:off x="5863128"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F2988533-8553-1C06-0F35-38066221E20A}"/>
              </a:ext>
            </a:extLst>
          </p:cNvPr>
          <p:cNvSpPr txBox="1"/>
          <p:nvPr/>
        </p:nvSpPr>
        <p:spPr>
          <a:xfrm rot="16200000">
            <a:off x="427312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rPr>
              <a:t>Eigenschappen</a:t>
            </a:r>
          </a:p>
        </p:txBody>
      </p:sp>
      <p:pic>
        <p:nvPicPr>
          <p:cNvPr id="5" name="Afbeelding 4" descr="Afbeelding met clipart, Graphics, symbool, cirkel&#10;&#10;Automatisch gegenereerde beschrijving">
            <a:extLst>
              <a:ext uri="{FF2B5EF4-FFF2-40B4-BE49-F238E27FC236}">
                <a16:creationId xmlns:a16="http://schemas.microsoft.com/office/drawing/2014/main" id="{75830A41-FE18-11F1-E554-97DB7EBC9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128" y="280656"/>
            <a:ext cx="1028747" cy="1028747"/>
          </a:xfrm>
          <a:prstGeom prst="rect">
            <a:avLst/>
          </a:prstGeom>
        </p:spPr>
      </p:pic>
      <p:sp>
        <p:nvSpPr>
          <p:cNvPr id="2" name="Tekstvak 1">
            <a:extLst>
              <a:ext uri="{FF2B5EF4-FFF2-40B4-BE49-F238E27FC236}">
                <a16:creationId xmlns:a16="http://schemas.microsoft.com/office/drawing/2014/main" id="{57AEFEC4-5D0E-CA86-A30F-81C897923B0F}"/>
              </a:ext>
            </a:extLst>
          </p:cNvPr>
          <p:cNvSpPr txBox="1"/>
          <p:nvPr/>
        </p:nvSpPr>
        <p:spPr>
          <a:xfrm>
            <a:off x="328230" y="4057911"/>
            <a:ext cx="5220792" cy="2631490"/>
          </a:xfrm>
          <a:prstGeom prst="rect">
            <a:avLst/>
          </a:prstGeom>
          <a:solidFill>
            <a:srgbClr val="E4F4E9"/>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Wat zijn de kosten?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warmtepomp moet worden aangeschaft. Prijzen variëren afhankelijk van het type model en de markt. Ook aan het onderhoud van de warmtepomp zijn kosten verbonden. Je huis moet voldoende geïsoleerd zijn. Als er nog isolatie mist, dan kost dat ook geld. De stroomkosten nemen toe.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Wat levert het op?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Voor het kopen van deze warmtepomp krijg je 8.125 vergoeding van de gemeente en 2.35</a:t>
            </a:r>
            <a:r>
              <a:rPr lang="nl-NL" sz="1100" dirty="0">
                <a:solidFill>
                  <a:prstClr val="black"/>
                </a:solidFill>
                <a:latin typeface="Ubuntu" panose="020B0504030602030204" pitchFamily="34" charset="0"/>
              </a:rPr>
              <a:t>0</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euro (ISDE) vergoeding van de landelijke overheid. Er zijn aanvullende leningen mogelijk. Ook zijn er kosten </a:t>
            </a:r>
            <a:r>
              <a:rPr kumimoji="0" lang="nl-NL" sz="1100" b="0" i="0" u="none" strike="noStrike" kern="1200" cap="none" spc="0" normalizeH="0" baseline="0" noProof="0">
                <a:ln>
                  <a:noFill/>
                </a:ln>
                <a:solidFill>
                  <a:prstClr val="black"/>
                </a:solidFill>
                <a:effectLst/>
                <a:uLnTx/>
                <a:uFillTx/>
                <a:latin typeface="Ubuntu" panose="020B0504030602030204" pitchFamily="34" charset="0"/>
                <a:ea typeface="+mn-ea"/>
                <a:cs typeface="+mn-cs"/>
              </a:rPr>
              <a:t>die niet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langer betaald hoeven te worden, zoals de gasrekening. De kosten voor onderhoud zijn ongeveer hetzelfde als bij een cv-ketel.</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dirty="0">
              <a:latin typeface="Ubuntu" panose="020B0504030602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b="1" dirty="0">
                <a:latin typeface="Ubuntu" panose="020B0504030602030204" pitchFamily="34" charset="0"/>
              </a:rPr>
              <a:t>De totale kosten en opbrengsten hangen altijd af van jouw eigen</a:t>
            </a:r>
          </a:p>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b="1" dirty="0">
                <a:latin typeface="Ubuntu" panose="020B0504030602030204" pitchFamily="34" charset="0"/>
              </a:rPr>
              <a:t>situatie en gebruik. Wij adviseren je hier graag over.</a:t>
            </a:r>
          </a:p>
        </p:txBody>
      </p:sp>
      <p:sp>
        <p:nvSpPr>
          <p:cNvPr id="3" name="Tekstvak 2">
            <a:extLst>
              <a:ext uri="{FF2B5EF4-FFF2-40B4-BE49-F238E27FC236}">
                <a16:creationId xmlns:a16="http://schemas.microsoft.com/office/drawing/2014/main" id="{8AD3D2CC-8FF6-CA7C-498F-8D24EF22E0F7}"/>
              </a:ext>
            </a:extLst>
          </p:cNvPr>
          <p:cNvSpPr txBox="1"/>
          <p:nvPr/>
        </p:nvSpPr>
        <p:spPr>
          <a:xfrm>
            <a:off x="328230" y="2341655"/>
            <a:ext cx="5220792"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Welke werkzaamheden zijn 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Het huis moet goed geïsoleerd zijn voor deze manier van verwarmen. </a:t>
            </a:r>
            <a:r>
              <a:rPr lang="nl-NL" sz="1100" dirty="0">
                <a:solidFill>
                  <a:prstClr val="black"/>
                </a:solidFill>
                <a:latin typeface="Ubuntu" panose="020B0504030602030204" pitchFamily="34" charset="0"/>
              </a:rPr>
              <a:t>Nog niet (goed) geïsoleerd? Vraag dan naar de mogelijkheden om met een ventilatiewarmtepomp aardgasvrij-gereed te worden.</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Er moet plaats gemaakt worden voor het apparaat binnen. Ongeveer 60 bij 60 centimeter op de vloer en </a:t>
            </a:r>
            <a:r>
              <a:rPr lang="nl-NL" sz="1100" dirty="0">
                <a:solidFill>
                  <a:prstClr val="black"/>
                </a:solidFill>
                <a:latin typeface="Ubuntu" panose="020B0504030602030204" pitchFamily="34" charset="0"/>
              </a:rPr>
              <a:t>180 centimeter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hoog.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Als je nog geen ventilatiesysteem hebt, moeten er door het huis ventilatie-kanalen gemaakt worden.</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Er is 1 tot 2</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dagen werk in het huis.</a:t>
            </a:r>
          </a:p>
        </p:txBody>
      </p:sp>
      <p:sp>
        <p:nvSpPr>
          <p:cNvPr id="4" name="Tekstvak 3">
            <a:extLst>
              <a:ext uri="{FF2B5EF4-FFF2-40B4-BE49-F238E27FC236}">
                <a16:creationId xmlns:a16="http://schemas.microsoft.com/office/drawing/2014/main" id="{EA0F12EF-C49F-1CC7-6D5A-BB24C276D2BB}"/>
              </a:ext>
            </a:extLst>
          </p:cNvPr>
          <p:cNvSpPr txBox="1"/>
          <p:nvPr/>
        </p:nvSpPr>
        <p:spPr>
          <a:xfrm>
            <a:off x="328230" y="1236910"/>
            <a:ext cx="5310570" cy="1107996"/>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De ventilatiewarmtepomp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haalt warmte uit de ventilatielucht van binnen. Hiervoor</a:t>
            </a:r>
            <a:r>
              <a:rPr lang="nl-NL" sz="1100" dirty="0">
                <a:solidFill>
                  <a:prstClr val="black"/>
                </a:solidFill>
                <a:latin typeface="Ubuntu" panose="020B0504030602030204" pitchFamily="34" charset="0"/>
              </a:rPr>
              <a:t> is een mechanisch ventilatiesysteem nodig.</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warmte wordt door een warmtewisselaar verplaatst naar het water in </a:t>
            </a:r>
            <a:r>
              <a:rPr lang="nl-NL" sz="1100" dirty="0">
                <a:solidFill>
                  <a:prstClr val="black"/>
                </a:solidFill>
                <a:latin typeface="Ubuntu" panose="020B0504030602030204" pitchFamily="34" charset="0"/>
              </a:rPr>
              <a:t>de warmtepomp</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a:t>
            </a:r>
            <a:r>
              <a:rPr lang="nl-NL" sz="1100" dirty="0">
                <a:solidFill>
                  <a:prstClr val="black"/>
                </a:solidFill>
                <a:latin typeface="Ubuntu" panose="020B0504030602030204" pitchFamily="34" charset="0"/>
              </a:rPr>
              <a:t>ze</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pompt het warme water naar de radiatoren en/of vloerverwarming. </a:t>
            </a:r>
            <a:r>
              <a:rPr lang="nl-NL" sz="1100" dirty="0">
                <a:solidFill>
                  <a:prstClr val="black"/>
                </a:solidFill>
                <a:latin typeface="Ubuntu" panose="020B0504030602030204" pitchFamily="34" charset="0"/>
              </a:rPr>
              <a:t>En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zorgt met </a:t>
            </a:r>
            <a:r>
              <a:rPr lang="nl-NL" sz="1100" dirty="0">
                <a:solidFill>
                  <a:prstClr val="black"/>
                </a:solidFill>
                <a:latin typeface="Ubuntu" panose="020B0504030602030204" pitchFamily="34" charset="0"/>
              </a:rPr>
              <a:t>een boiler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ook voor warm water in de keuken en badkamer.</a:t>
            </a:r>
          </a:p>
        </p:txBody>
      </p:sp>
      <p:sp>
        <p:nvSpPr>
          <p:cNvPr id="9" name="Tekstvak 8">
            <a:extLst>
              <a:ext uri="{FF2B5EF4-FFF2-40B4-BE49-F238E27FC236}">
                <a16:creationId xmlns:a16="http://schemas.microsoft.com/office/drawing/2014/main" id="{646A2B6B-093B-4BDA-C0C6-01F13B6DF8B5}"/>
              </a:ext>
            </a:extLst>
          </p:cNvPr>
          <p:cNvSpPr txBox="1"/>
          <p:nvPr/>
        </p:nvSpPr>
        <p:spPr>
          <a:xfrm>
            <a:off x="328230" y="6959107"/>
            <a:ext cx="5220792" cy="12772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kun je verder van deze warmtepomp verwachten?</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Zo’n warmtepomp gaat ongeveer 15 jaar mee</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als het goed onderhouden wordt. </a:t>
            </a:r>
            <a:r>
              <a:rPr lang="nl-NL" sz="1100" dirty="0">
                <a:latin typeface="Ubuntu" panose="020B0504030602030204" pitchFamily="34" charset="0"/>
              </a:rPr>
              <a:t>1 x per jaar is onderhoud nodig.</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We adviseren een onderhoudsabonnement af te sluiten, waarmee ook mogelijke storingen opgelost worden.</a:t>
            </a:r>
          </a:p>
          <a:p>
            <a:pPr marR="0" lvl="0" algn="ctr" defTabSz="457200" rtl="0" eaLnBrk="1" fontAlgn="auto" latinLnBrk="0" hangingPunct="1">
              <a:lnSpc>
                <a:spcPct val="100000"/>
              </a:lnSpc>
              <a:spcBef>
                <a:spcPts val="0"/>
              </a:spcBef>
              <a:spcAft>
                <a:spcPts val="0"/>
              </a:spcAft>
              <a:buClrTx/>
              <a:buSzTx/>
              <a:tabLst/>
              <a:defRPr/>
            </a:pPr>
            <a:endParaRPr lang="nl-NL" sz="1100" b="1" dirty="0">
              <a:latin typeface="Ubuntu" panose="020B0504030602030204" pitchFamily="34" charset="0"/>
            </a:endParaRPr>
          </a:p>
          <a:p>
            <a:pPr marR="0" lvl="0" algn="ctr"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Meer weten? We helpen je graag.</a:t>
            </a:r>
            <a:endParaRPr kumimoji="0" lang="nl-NL" sz="1100" b="1" i="0" u="none" strike="noStrike" kern="1200" cap="none" spc="0" normalizeH="0" baseline="0" noProof="0" dirty="0">
              <a:ln>
                <a:noFill/>
              </a:ln>
              <a:effectLst/>
              <a:uLnTx/>
              <a:uFillTx/>
              <a:latin typeface="Ubuntu" panose="020B0504030602030204" pitchFamily="34" charset="0"/>
              <a:ea typeface="+mn-ea"/>
              <a:cs typeface="+mn-cs"/>
            </a:endParaRPr>
          </a:p>
        </p:txBody>
      </p:sp>
      <p:sp>
        <p:nvSpPr>
          <p:cNvPr id="16" name="Tekstvak 15">
            <a:extLst>
              <a:ext uri="{FF2B5EF4-FFF2-40B4-BE49-F238E27FC236}">
                <a16:creationId xmlns:a16="http://schemas.microsoft.com/office/drawing/2014/main" id="{3C7D9602-9AEA-02DD-1F5D-3A68F78C6E1C}"/>
              </a:ext>
            </a:extLst>
          </p:cNvPr>
          <p:cNvSpPr txBox="1"/>
          <p:nvPr/>
        </p:nvSpPr>
        <p:spPr>
          <a:xfrm>
            <a:off x="328236" y="410158"/>
            <a:ext cx="553489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Zo werkt het</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endParaRPr>
          </a:p>
        </p:txBody>
      </p:sp>
      <p:sp>
        <p:nvSpPr>
          <p:cNvPr id="17" name="Tekstvak 16">
            <a:extLst>
              <a:ext uri="{FF2B5EF4-FFF2-40B4-BE49-F238E27FC236}">
                <a16:creationId xmlns:a16="http://schemas.microsoft.com/office/drawing/2014/main" id="{A8B4733B-8640-36F9-CB80-4FDC96395FAF}"/>
              </a:ext>
            </a:extLst>
          </p:cNvPr>
          <p:cNvSpPr txBox="1"/>
          <p:nvPr/>
        </p:nvSpPr>
        <p:spPr>
          <a:xfrm>
            <a:off x="328235" y="929133"/>
            <a:ext cx="58627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en dit kost het ongeveer</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Tree>
    <p:extLst>
      <p:ext uri="{BB962C8B-B14F-4D97-AF65-F5344CB8AC3E}">
        <p14:creationId xmlns:p14="http://schemas.microsoft.com/office/powerpoint/2010/main" val="326676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AF4CC-9051-C8D8-5975-5772A8C7ADD4}"/>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BE24E8F9-E000-5C67-DED0-9FE4D8C43587}"/>
              </a:ext>
            </a:extLst>
          </p:cNvPr>
          <p:cNvSpPr/>
          <p:nvPr/>
        </p:nvSpPr>
        <p:spPr>
          <a:xfrm>
            <a:off x="1318437" y="2389906"/>
            <a:ext cx="5135549" cy="1361881"/>
          </a:xfrm>
          <a:prstGeom prst="rect">
            <a:avLst/>
          </a:prstGeom>
          <a:solidFill>
            <a:srgbClr val="E4F4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46FBAF6E-D8ED-DA6D-D717-5F4444499E64}"/>
              </a:ext>
            </a:extLst>
          </p:cNvPr>
          <p:cNvSpPr/>
          <p:nvPr/>
        </p:nvSpPr>
        <p:spPr>
          <a:xfrm>
            <a:off x="0"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117FCBEE-A885-FA86-E857-9D46C36A5582}"/>
              </a:ext>
            </a:extLst>
          </p:cNvPr>
          <p:cNvSpPr txBox="1"/>
          <p:nvPr/>
        </p:nvSpPr>
        <p:spPr>
          <a:xfrm rot="16200000">
            <a:off x="-158999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white"/>
                </a:solidFill>
                <a:latin typeface="Tw Cen MT Condensed" panose="020B0606020104020203" pitchFamily="34" charset="0"/>
              </a:rPr>
              <a:t>Meer weten?</a:t>
            </a:r>
            <a:endPar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endParaRPr>
          </a:p>
        </p:txBody>
      </p:sp>
      <p:sp>
        <p:nvSpPr>
          <p:cNvPr id="8" name="Tekstvak 7">
            <a:extLst>
              <a:ext uri="{FF2B5EF4-FFF2-40B4-BE49-F238E27FC236}">
                <a16:creationId xmlns:a16="http://schemas.microsoft.com/office/drawing/2014/main" id="{0ED1E7FE-5FA1-BC37-C22A-FDCCD7F285A5}"/>
              </a:ext>
            </a:extLst>
          </p:cNvPr>
          <p:cNvSpPr txBox="1"/>
          <p:nvPr/>
        </p:nvSpPr>
        <p:spPr>
          <a:xfrm>
            <a:off x="1219955" y="410158"/>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Jij doet toch ook mee?</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endParaRPr>
          </a:p>
        </p:txBody>
      </p:sp>
      <p:pic>
        <p:nvPicPr>
          <p:cNvPr id="5" name="Afbeelding 4" descr="Afbeelding met clipart, Graphics, symbool, cirkel&#10;&#10;Automatisch gegenereerde beschrijving">
            <a:extLst>
              <a:ext uri="{FF2B5EF4-FFF2-40B4-BE49-F238E27FC236}">
                <a16:creationId xmlns:a16="http://schemas.microsoft.com/office/drawing/2014/main" id="{DCD2A511-F78F-B9C1-0A96-C58583460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656"/>
            <a:ext cx="1028747" cy="1028747"/>
          </a:xfrm>
          <a:prstGeom prst="rect">
            <a:avLst/>
          </a:prstGeom>
        </p:spPr>
      </p:pic>
      <p:sp>
        <p:nvSpPr>
          <p:cNvPr id="12" name="Tekstvak 11">
            <a:extLst>
              <a:ext uri="{FF2B5EF4-FFF2-40B4-BE49-F238E27FC236}">
                <a16:creationId xmlns:a16="http://schemas.microsoft.com/office/drawing/2014/main" id="{5BA0C024-5456-6DB1-FFCF-53F36C567A3C}"/>
              </a:ext>
            </a:extLst>
          </p:cNvPr>
          <p:cNvSpPr txBox="1"/>
          <p:nvPr/>
        </p:nvSpPr>
        <p:spPr>
          <a:xfrm>
            <a:off x="1233194" y="1312252"/>
            <a:ext cx="5343684" cy="1107996"/>
          </a:xfrm>
          <a:prstGeom prst="rect">
            <a:avLst/>
          </a:prstGeom>
          <a:noFill/>
        </p:spPr>
        <p:txBody>
          <a:bodyPr wrap="square" rtlCol="0">
            <a:spAutoFit/>
          </a:bodyPr>
          <a:lstStyle/>
          <a:p>
            <a:pPr lvl="0">
              <a:defRPr/>
            </a:pPr>
            <a:r>
              <a:rPr lang="nl-NL" sz="1100" dirty="0">
                <a:solidFill>
                  <a:prstClr val="black"/>
                </a:solidFill>
                <a:latin typeface="Ubuntu" panose="020B0504030602030204" pitchFamily="34" charset="0"/>
              </a:rPr>
              <a:t>Aardgasvrij Eiland helpt je een warmtepomp te kopen, ook als je het niet (direct) zelf kunt betalen. We helpen op verschillende manieren. Met advies over warmtepompen en met financieel advies over de kosten en leningen. Ook kunnen we helpen een geschikte installateur te vinden. Daarnaast organiseren we inkoopacties waar je aan mee kunt doen. Of een schouw van je woning, die inzicht kan geven in de mogelijkheden en kosten. </a:t>
            </a:r>
            <a:endPar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37" name="Tekstvak 36">
            <a:extLst>
              <a:ext uri="{FF2B5EF4-FFF2-40B4-BE49-F238E27FC236}">
                <a16:creationId xmlns:a16="http://schemas.microsoft.com/office/drawing/2014/main" id="{A46F0F00-B64E-9BF7-6ECE-9F95F5161D2E}"/>
              </a:ext>
            </a:extLst>
          </p:cNvPr>
          <p:cNvSpPr txBox="1"/>
          <p:nvPr/>
        </p:nvSpPr>
        <p:spPr>
          <a:xfrm>
            <a:off x="1219954" y="929133"/>
            <a:ext cx="497103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Samen op weg naar een aardgasvrij eiland</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2" name="Tekstvak 1">
            <a:extLst>
              <a:ext uri="{FF2B5EF4-FFF2-40B4-BE49-F238E27FC236}">
                <a16:creationId xmlns:a16="http://schemas.microsoft.com/office/drawing/2014/main" id="{A3D70040-6B25-1F82-9317-633620A594F7}"/>
              </a:ext>
            </a:extLst>
          </p:cNvPr>
          <p:cNvSpPr txBox="1"/>
          <p:nvPr/>
        </p:nvSpPr>
        <p:spPr>
          <a:xfrm>
            <a:off x="1318437" y="8353028"/>
            <a:ext cx="2498388" cy="1338828"/>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Uitleg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Dit informatieblad is een uitgave van ‘Aardgasvrij Eiland’ met informatie over het verwarmen van </a:t>
            </a:r>
            <a:r>
              <a:rPr lang="nl-NL" sz="900" dirty="0">
                <a:solidFill>
                  <a:schemeClr val="bg1"/>
                </a:solidFill>
                <a:latin typeface="Ubuntu" panose="020B0504030602030204" pitchFamily="34" charset="0"/>
              </a:rPr>
              <a:t>je</a:t>
            </a: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 huis zonder gas</a:t>
            </a:r>
            <a:r>
              <a:rPr lang="nl-NL" sz="900" dirty="0">
                <a:solidFill>
                  <a:schemeClr val="bg1"/>
                </a:solidFill>
                <a:latin typeface="Ubuntu" panose="020B0504030602030204" pitchFamily="34" charset="0"/>
              </a:rPr>
              <a:t>. We hebben dit met veel aandacht gemaakt, maar er kan een fout in zitten. Alle bedragen zijn een inschatting.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Heb je vragen of opmerkingen? Neem dan gerust contact met ons op.</a:t>
            </a:r>
          </a:p>
        </p:txBody>
      </p:sp>
      <p:sp>
        <p:nvSpPr>
          <p:cNvPr id="14" name="Tekstvak 13">
            <a:extLst>
              <a:ext uri="{FF2B5EF4-FFF2-40B4-BE49-F238E27FC236}">
                <a16:creationId xmlns:a16="http://schemas.microsoft.com/office/drawing/2014/main" id="{80FED709-5C58-3DF6-215F-92942BACA888}"/>
              </a:ext>
            </a:extLst>
          </p:cNvPr>
          <p:cNvSpPr txBox="1"/>
          <p:nvPr/>
        </p:nvSpPr>
        <p:spPr>
          <a:xfrm>
            <a:off x="4112355" y="8353028"/>
            <a:ext cx="2341631" cy="1338828"/>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Zo kun je ons bereiken</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info@aardgasvrij-eiland.nl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www.aardgasvrij-eiland.nl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0519 – 53 50 99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a:t>
            </a:r>
            <a:r>
              <a:rPr lang="nl-NL" sz="900" dirty="0" err="1">
                <a:solidFill>
                  <a:schemeClr val="bg1"/>
                </a:solidFill>
                <a:latin typeface="Ubuntu" panose="020B0504030602030204" pitchFamily="34" charset="0"/>
              </a:rPr>
              <a:t>AardgasvrijEiland</a:t>
            </a:r>
            <a:endParaRPr kumimoji="0" lang="nl-NL" sz="11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p:txBody>
      </p:sp>
      <p:pic>
        <p:nvPicPr>
          <p:cNvPr id="16" name="Graphic 15" descr="Envelop met effen opvulling">
            <a:extLst>
              <a:ext uri="{FF2B5EF4-FFF2-40B4-BE49-F238E27FC236}">
                <a16:creationId xmlns:a16="http://schemas.microsoft.com/office/drawing/2014/main" id="{521762AB-A731-6460-1C34-D87BACDCBD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1445" y="8624522"/>
            <a:ext cx="221312" cy="221312"/>
          </a:xfrm>
          <a:prstGeom prst="rect">
            <a:avLst/>
          </a:prstGeom>
        </p:spPr>
      </p:pic>
      <p:pic>
        <p:nvPicPr>
          <p:cNvPr id="33" name="Graphic 32" descr="Wereld met effen opvulling">
            <a:extLst>
              <a:ext uri="{FF2B5EF4-FFF2-40B4-BE49-F238E27FC236}">
                <a16:creationId xmlns:a16="http://schemas.microsoft.com/office/drawing/2014/main" id="{73957576-629B-9601-1EE6-8FE5560430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41445" y="8902210"/>
            <a:ext cx="238292" cy="238292"/>
          </a:xfrm>
          <a:prstGeom prst="rect">
            <a:avLst/>
          </a:prstGeom>
        </p:spPr>
      </p:pic>
      <p:pic>
        <p:nvPicPr>
          <p:cNvPr id="35" name="Graphic 34" descr="Ontvanger met effen opvulling">
            <a:extLst>
              <a:ext uri="{FF2B5EF4-FFF2-40B4-BE49-F238E27FC236}">
                <a16:creationId xmlns:a16="http://schemas.microsoft.com/office/drawing/2014/main" id="{F6321BF9-552C-7DCF-AAAA-8AE1E79FE4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63206" y="9169241"/>
            <a:ext cx="195305" cy="195305"/>
          </a:xfrm>
          <a:prstGeom prst="rect">
            <a:avLst/>
          </a:prstGeom>
        </p:spPr>
      </p:pic>
      <p:pic>
        <p:nvPicPr>
          <p:cNvPr id="1028" name="Picture 4" descr="facebook-icon - Restaurant Roka">
            <a:extLst>
              <a:ext uri="{FF2B5EF4-FFF2-40B4-BE49-F238E27FC236}">
                <a16:creationId xmlns:a16="http://schemas.microsoft.com/office/drawing/2014/main" id="{89ADDB8C-CB67-7E52-F3BF-360576AD68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3206" y="9430548"/>
            <a:ext cx="195305" cy="19530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6DC6F40-CC9B-2C76-6A76-E274740058CF}"/>
              </a:ext>
            </a:extLst>
          </p:cNvPr>
          <p:cNvSpPr txBox="1"/>
          <p:nvPr/>
        </p:nvSpPr>
        <p:spPr>
          <a:xfrm>
            <a:off x="1233194" y="3817790"/>
            <a:ext cx="5220792" cy="39857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Vraag &amp; Antwoord</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zijn de voordelen van een </a:t>
            </a:r>
            <a:r>
              <a:rPr lang="nl-NL" sz="1100" b="1" dirty="0">
                <a:latin typeface="Ubuntu" panose="020B0504030602030204" pitchFamily="34" charset="0"/>
              </a:rPr>
              <a:t>ventilatie</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warmtepomp?</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Buiten is het stil en binnen maakt de pomp hetzelfde geluid als een cv-ketel en de </a:t>
            </a:r>
            <a:r>
              <a:rPr lang="nl-NL" sz="1100" dirty="0" err="1">
                <a:latin typeface="Ubuntu" panose="020B0504030602030204" pitchFamily="34" charset="0"/>
              </a:rPr>
              <a:t>ventilatiebox</a:t>
            </a:r>
            <a:r>
              <a:rPr lang="nl-NL" sz="1100" dirty="0">
                <a:latin typeface="Ubuntu" panose="020B0504030602030204" pitchFamily="34" charset="0"/>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De ventilatiewarmtepomp is goedkoper in aanschaf.</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Als u al een mechanisch ventilatiesysteem heeft, dan is deze warmtepomp nog goedkoper in aanschaf.</a:t>
            </a:r>
          </a:p>
          <a:p>
            <a:pPr marR="0" lvl="0" algn="l" defTabSz="457200" rtl="0" eaLnBrk="1" fontAlgn="auto" latinLnBrk="0" hangingPunct="1">
              <a:lnSpc>
                <a:spcPct val="100000"/>
              </a:lnSpc>
              <a:spcBef>
                <a:spcPts val="0"/>
              </a:spcBef>
              <a:spcAft>
                <a:spcPts val="0"/>
              </a:spcAft>
              <a:buClrTx/>
              <a:buSzTx/>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zijn de nadelen van </a:t>
            </a:r>
            <a:r>
              <a:rPr lang="nl-NL" sz="1100" b="1" dirty="0">
                <a:latin typeface="Ubuntu" panose="020B0504030602030204" pitchFamily="34" charset="0"/>
              </a:rPr>
              <a:t>een ventilatiewarmtepomp</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Het stroomgebruik is hoger dan bij andere warmtepompen.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Als je geen ventilatiesysteem hebt, moet deze gemaakt worden.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Soms is het nodig om ook oude radiatoren te vervangen.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Soms is extra isolatie van muren, ramen of het dak nodig.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Je we</a:t>
            </a:r>
            <a:r>
              <a:rPr lang="nl-NL" sz="1100" dirty="0">
                <a:latin typeface="Ubuntu" panose="020B0504030602030204" pitchFamily="34" charset="0"/>
              </a:rPr>
              <a:t>kt met deze warmtepomp zelf geen stroom op.</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Werkt een </a:t>
            </a:r>
            <a:r>
              <a:rPr lang="nl-NL" sz="1100" b="1" dirty="0">
                <a:latin typeface="Ubuntu" panose="020B0504030602030204" pitchFamily="34" charset="0"/>
              </a:rPr>
              <a:t>ventilatie</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warmtepomp ook in de winter?</a:t>
            </a:r>
          </a:p>
          <a:p>
            <a:pPr marR="0" lvl="0" algn="l" defTabSz="457200" rtl="0" eaLnBrk="1" fontAlgn="auto" latinLnBrk="0" hangingPunct="1">
              <a:lnSpc>
                <a:spcPct val="100000"/>
              </a:lnSpc>
              <a:spcBef>
                <a:spcPts val="0"/>
              </a:spcBef>
              <a:spcAft>
                <a:spcPts val="0"/>
              </a:spcAft>
              <a:buClrTx/>
              <a:buSzTx/>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Ja. Als </a:t>
            </a:r>
            <a:r>
              <a:rPr lang="nl-NL" sz="1100" dirty="0">
                <a:latin typeface="Ubuntu" panose="020B0504030602030204" pitchFamily="34" charset="0"/>
              </a:rPr>
              <a:t>je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huis goed geïsoleerd is, zelfs </a:t>
            </a:r>
            <a:r>
              <a:rPr lang="nl-NL" sz="1100" dirty="0">
                <a:latin typeface="Ubuntu" panose="020B0504030602030204" pitchFamily="34" charset="0"/>
              </a:rPr>
              <a:t>als het buiten -10 graden is.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Heb ik ook zonnepanelen nodig?</a:t>
            </a:r>
            <a:endParaRPr kumimoji="0" lang="nl-NL" sz="1100" b="1"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nl-NL" sz="1100" dirty="0">
                <a:latin typeface="Ubuntu" panose="020B0504030602030204" pitchFamily="34" charset="0"/>
              </a:rPr>
              <a:t>Dat hoeft niet, maar het helpt wel om energie en kosten te besparen. Met een warmtepomp gebruik je meer stroom, die je zonnepanelen zelf kunt opwekken.</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lang="nl-NL" sz="1100" dirty="0">
              <a:latin typeface="Ubuntu" panose="020B0504030602030204" pitchFamily="34" charset="0"/>
            </a:endParaRPr>
          </a:p>
          <a:p>
            <a:pPr marR="0" lvl="0" algn="l"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M</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eer vragen? </a:t>
            </a:r>
            <a:r>
              <a:rPr lang="nl-NL" sz="1100" dirty="0">
                <a:latin typeface="Ubuntu" panose="020B0504030602030204" pitchFamily="34" charset="0"/>
              </a:rPr>
              <a:t>Kijk op de website: www.aardgasvrij-eiland.nl of vraag het ons.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p:txBody>
      </p:sp>
      <p:sp>
        <p:nvSpPr>
          <p:cNvPr id="9" name="Tekstvak 8">
            <a:extLst>
              <a:ext uri="{FF2B5EF4-FFF2-40B4-BE49-F238E27FC236}">
                <a16:creationId xmlns:a16="http://schemas.microsoft.com/office/drawing/2014/main" id="{05B9085C-CA9D-F6B1-48EE-780F4FBC851F}"/>
              </a:ext>
            </a:extLst>
          </p:cNvPr>
          <p:cNvSpPr txBox="1"/>
          <p:nvPr/>
        </p:nvSpPr>
        <p:spPr>
          <a:xfrm>
            <a:off x="1330642" y="2435373"/>
            <a:ext cx="5135549" cy="12772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Samen zetten we deze stappen naar een warmtepomp:</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geven gratis advies over het aardgasvrij maken van je huis.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informeren je over de mogelijkheden van vergoedingen en leningen. We helpen dat aan te vragen.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organiseren inkoopacties om een goede installateur te vinden en korting te regelen.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helpen je een warmtepomp te kiezen, ook buiten de inkoopacties.</a:t>
            </a:r>
          </a:p>
        </p:txBody>
      </p:sp>
    </p:spTree>
    <p:extLst>
      <p:ext uri="{BB962C8B-B14F-4D97-AF65-F5344CB8AC3E}">
        <p14:creationId xmlns:p14="http://schemas.microsoft.com/office/powerpoint/2010/main" val="399105792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CFA4285C18D54BBC2CBAFCC347D12C" ma:contentTypeVersion="19" ma:contentTypeDescription="Een nieuw document maken." ma:contentTypeScope="" ma:versionID="a5f2882d18e941bd0fee0c5303575de3">
  <xsd:schema xmlns:xsd="http://www.w3.org/2001/XMLSchema" xmlns:xs="http://www.w3.org/2001/XMLSchema" xmlns:p="http://schemas.microsoft.com/office/2006/metadata/properties" xmlns:ns2="1e59a526-51d7-480a-abd1-9a501a1b76c6" xmlns:ns3="f9d95447-1945-4029-8288-27de6560f321" targetNamespace="http://schemas.microsoft.com/office/2006/metadata/properties" ma:root="true" ma:fieldsID="ec37a2bd3e65dd1935e82d6ec0b43407" ns2:_="" ns3:_="">
    <xsd:import namespace="1e59a526-51d7-480a-abd1-9a501a1b76c6"/>
    <xsd:import namespace="f9d95447-1945-4029-8288-27de6560f32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59a526-51d7-480a-abd1-9a501a1b76c6"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b3045801-96a8-4e75-948b-0f4b6a7d19d7}" ma:internalName="TaxCatchAll" ma:showField="CatchAllData" ma:web="1e59a526-51d7-480a-abd1-9a501a1b76c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d95447-1945-4029-8288-27de6560f32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9ecaacb-eeee-4208-9448-916bff7cee3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9d95447-1945-4029-8288-27de6560f321">
      <Terms xmlns="http://schemas.microsoft.com/office/infopath/2007/PartnerControls"/>
    </lcf76f155ced4ddcb4097134ff3c332f>
    <TaxCatchAll xmlns="1e59a526-51d7-480a-abd1-9a501a1b76c6" xsi:nil="true"/>
  </documentManagement>
</p:properties>
</file>

<file path=customXml/itemProps1.xml><?xml version="1.0" encoding="utf-8"?>
<ds:datastoreItem xmlns:ds="http://schemas.openxmlformats.org/officeDocument/2006/customXml" ds:itemID="{DB19073E-E7A3-4372-BE7B-2F939477DD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59a526-51d7-480a-abd1-9a501a1b76c6"/>
    <ds:schemaRef ds:uri="f9d95447-1945-4029-8288-27de6560f3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4B24C9-E503-40E7-AF11-F6B8A6D11AB8}">
  <ds:schemaRefs>
    <ds:schemaRef ds:uri="http://schemas.microsoft.com/sharepoint/v3/contenttype/forms"/>
  </ds:schemaRefs>
</ds:datastoreItem>
</file>

<file path=customXml/itemProps3.xml><?xml version="1.0" encoding="utf-8"?>
<ds:datastoreItem xmlns:ds="http://schemas.openxmlformats.org/officeDocument/2006/customXml" ds:itemID="{112C2F4A-E9FA-45C5-A63B-7A468FE9DB70}">
  <ds:schemaRefs>
    <ds:schemaRef ds:uri="1e59a526-51d7-480a-abd1-9a501a1b76c6"/>
    <ds:schemaRef ds:uri="http://schemas.microsoft.com/office/2006/documentManagement/types"/>
    <ds:schemaRef ds:uri="http://purl.org/dc/terms/"/>
    <ds:schemaRef ds:uri="http://purl.org/dc/elements/1.1/"/>
    <ds:schemaRef ds:uri="http://purl.org/dc/dcmitype/"/>
    <ds:schemaRef ds:uri="http://www.w3.org/XML/1998/namespace"/>
    <ds:schemaRef ds:uri="http://schemas.microsoft.com/office/infopath/2007/PartnerControls"/>
    <ds:schemaRef ds:uri="http://schemas.openxmlformats.org/package/2006/metadata/core-properties"/>
    <ds:schemaRef ds:uri="f9d95447-1945-4029-8288-27de6560f32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3539</TotalTime>
  <Words>1124</Words>
  <Application>Microsoft Office PowerPoint</Application>
  <PresentationFormat>A4 (210 x 297 mm)</PresentationFormat>
  <Paragraphs>86</Paragraphs>
  <Slides>4</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vt:i4>
      </vt:variant>
    </vt:vector>
  </HeadingPairs>
  <TitlesOfParts>
    <vt:vector size="11" baseType="lpstr">
      <vt:lpstr>Aptos</vt:lpstr>
      <vt:lpstr>Aptos Display</vt:lpstr>
      <vt:lpstr>Arial</vt:lpstr>
      <vt:lpstr>Segoe Print</vt:lpstr>
      <vt:lpstr>Tw Cen MT Condensed</vt:lpstr>
      <vt:lpstr>Ubuntu</vt:lpstr>
      <vt:lpstr>Kantoorthema</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Johan Duut | Procap</dc:creator>
  <cp:lastModifiedBy>Barendregt, Geske</cp:lastModifiedBy>
  <cp:revision>20</cp:revision>
  <dcterms:created xsi:type="dcterms:W3CDTF">2024-02-28T14:09:57Z</dcterms:created>
  <dcterms:modified xsi:type="dcterms:W3CDTF">2025-12-10T11:38:52Z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0x01010098CFA4285C18D54BBC2CBAFCC347D12C</vt:lpwstr>
  </property>
  <property fmtid="{D5CDD505-2E9C-101B-9397-08002B2CF9AE}" pid="3" name="MediaServiceImageTags">
    <vt:lpwstr/>
  </property>
</Properties>
</file>