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4" r:id="rId5"/>
    <p:sldId id="260" r:id="rId6"/>
    <p:sldId id="262" r:id="rId7"/>
    <p:sldId id="263"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BF7D"/>
    <a:srgbClr val="E4F4E9"/>
    <a:srgbClr val="C6E8D1"/>
    <a:srgbClr val="292A29"/>
    <a:srgbClr val="43496B"/>
    <a:srgbClr val="EDEDEC"/>
    <a:srgbClr val="3D3D3D"/>
    <a:srgbClr val="ECECEC"/>
    <a:srgbClr val="282828"/>
    <a:srgbClr val="1D1D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8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 Duut | Procap" userId="9379e0fc-650c-4cac-b20a-18c13fb3e45f" providerId="ADAL" clId="{A7073652-F305-4EB2-9C16-221A1F3011A8}"/>
    <pc:docChg chg="modSld">
      <pc:chgData name="Johan Duut | Procap" userId="9379e0fc-650c-4cac-b20a-18c13fb3e45f" providerId="ADAL" clId="{A7073652-F305-4EB2-9C16-221A1F3011A8}" dt="2025-10-17T10:14:39.924" v="2" actId="1076"/>
      <pc:docMkLst>
        <pc:docMk/>
      </pc:docMkLst>
      <pc:sldChg chg="modSp mod">
        <pc:chgData name="Johan Duut | Procap" userId="9379e0fc-650c-4cac-b20a-18c13fb3e45f" providerId="ADAL" clId="{A7073652-F305-4EB2-9C16-221A1F3011A8}" dt="2025-10-17T10:14:39.924" v="2" actId="1076"/>
        <pc:sldMkLst>
          <pc:docMk/>
          <pc:sldMk cId="3266765107" sldId="262"/>
        </pc:sldMkLst>
        <pc:spChg chg="mod">
          <ac:chgData name="Johan Duut | Procap" userId="9379e0fc-650c-4cac-b20a-18c13fb3e45f" providerId="ADAL" clId="{A7073652-F305-4EB2-9C16-221A1F3011A8}" dt="2025-10-17T10:14:34.161" v="0"/>
          <ac:spMkLst>
            <pc:docMk/>
            <pc:sldMk cId="3266765107" sldId="262"/>
            <ac:spMk id="2" creationId="{57AEFEC4-5D0E-CA86-A30F-81C897923B0F}"/>
          </ac:spMkLst>
        </pc:spChg>
        <pc:spChg chg="mod">
          <ac:chgData name="Johan Duut | Procap" userId="9379e0fc-650c-4cac-b20a-18c13fb3e45f" providerId="ADAL" clId="{A7073652-F305-4EB2-9C16-221A1F3011A8}" dt="2025-10-17T10:14:39.924" v="2" actId="1076"/>
          <ac:spMkLst>
            <pc:docMk/>
            <pc:sldMk cId="3266765107" sldId="262"/>
            <ac:spMk id="9" creationId="{646A2B6B-093B-4BDA-C0C6-01F13B6DF8B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l-NL"/>
              <a:t>Klik om stijl te bewerken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99355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479958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l-NL"/>
              <a:t>Klik om stijl te bewerken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305150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B81F2D62-9D7D-4D8E-8AFC-C624F73C8D96}" type="datetimeFigureOut">
              <a:rPr lang="nl-NL" smtClean="0"/>
              <a:t>10-12-2025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122037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l-NL"/>
              <a:t>Klik om stijl te bewerken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Content Placeholder 3"/>
          <p:cNvSpPr>
            <a:spLocks noGrp="1"/>
          </p:cNvSpPr>
          <p:nvPr>
            <p:ph sz="half" idx="2"/>
          </p:nvPr>
        </p:nvSpPr>
        <p:spPr>
          <a:xfrm>
            <a:off x="472381" y="3618442"/>
            <a:ext cx="2901255"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Content Placeholder 5"/>
          <p:cNvSpPr>
            <a:spLocks noGrp="1"/>
          </p:cNvSpPr>
          <p:nvPr>
            <p:ph sz="quarter" idx="4"/>
          </p:nvPr>
        </p:nvSpPr>
        <p:spPr>
          <a:xfrm>
            <a:off x="3471863" y="3618442"/>
            <a:ext cx="2915543"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81F2D62-9D7D-4D8E-8AFC-C624F73C8D96}" type="datetimeFigureOut">
              <a:rPr lang="nl-NL" smtClean="0"/>
              <a:t>10-12-2025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06413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B81F2D62-9D7D-4D8E-8AFC-C624F73C8D96}" type="datetimeFigureOut">
              <a:rPr lang="nl-NL" smtClean="0"/>
              <a:t>10-12-2025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578390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1F2D62-9D7D-4D8E-8AFC-C624F73C8D96}" type="datetimeFigureOut">
              <a:rPr lang="nl-NL" smtClean="0"/>
              <a:t>10-12-2025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31929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81F2D62-9D7D-4D8E-8AFC-C624F73C8D96}" type="datetimeFigureOut">
              <a:rPr lang="nl-NL" smtClean="0"/>
              <a:t>10-12-2025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172000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81F2D62-9D7D-4D8E-8AFC-C624F73C8D96}" type="datetimeFigureOut">
              <a:rPr lang="nl-NL" smtClean="0"/>
              <a:t>10-12-2025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4107826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192338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81F2D62-9D7D-4D8E-8AFC-C624F73C8D96}" type="datetimeFigureOut">
              <a:rPr lang="nl-NL" smtClean="0"/>
              <a:t>10-12-2025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F29D90-0C57-437E-89D5-BAD973C14CB2}" type="slidenum">
              <a:rPr lang="nl-NL" smtClean="0"/>
              <a:t>‹nr.›</a:t>
            </a:fld>
            <a:endParaRPr lang="nl-NL"/>
          </a:p>
        </p:txBody>
      </p:sp>
    </p:spTree>
    <p:extLst>
      <p:ext uri="{BB962C8B-B14F-4D97-AF65-F5344CB8AC3E}">
        <p14:creationId xmlns:p14="http://schemas.microsoft.com/office/powerpoint/2010/main" val="2882917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B81F2D62-9D7D-4D8E-8AFC-C624F73C8D96}" type="datetimeFigureOut">
              <a:rPr lang="nl-NL" smtClean="0"/>
              <a:t>10-12-2025</a:t>
            </a:fld>
            <a:endParaRPr lang="nl-N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58F29D90-0C57-437E-89D5-BAD973C14CB2}" type="slidenum">
              <a:rPr lang="nl-NL" smtClean="0"/>
              <a:t>‹nr.›</a:t>
            </a:fld>
            <a:endParaRPr lang="nl-NL"/>
          </a:p>
        </p:txBody>
      </p:sp>
    </p:spTree>
    <p:extLst>
      <p:ext uri="{BB962C8B-B14F-4D97-AF65-F5344CB8AC3E}">
        <p14:creationId xmlns:p14="http://schemas.microsoft.com/office/powerpoint/2010/main" val="3516902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F6D67-DC02-93E1-5E44-DF40B2488AF0}"/>
            </a:ext>
          </a:extLst>
        </p:cNvPr>
        <p:cNvGrpSpPr/>
        <p:nvPr/>
      </p:nvGrpSpPr>
      <p:grpSpPr>
        <a:xfrm>
          <a:off x="0" y="0"/>
          <a:ext cx="0" cy="0"/>
          <a:chOff x="0" y="0"/>
          <a:chExt cx="0" cy="0"/>
        </a:xfrm>
      </p:grpSpPr>
      <p:pic>
        <p:nvPicPr>
          <p:cNvPr id="34" name="Afbeelding 33">
            <a:extLst>
              <a:ext uri="{FF2B5EF4-FFF2-40B4-BE49-F238E27FC236}">
                <a16:creationId xmlns:a16="http://schemas.microsoft.com/office/drawing/2014/main" id="{76493409-30B8-4437-3DED-0F0FFDD55413}"/>
              </a:ext>
            </a:extLst>
          </p:cNvPr>
          <p:cNvPicPr>
            <a:picLocks noChangeAspect="1"/>
          </p:cNvPicPr>
          <p:nvPr/>
        </p:nvPicPr>
        <p:blipFill>
          <a:blip r:embed="rId2"/>
          <a:stretch>
            <a:fillRect/>
          </a:stretch>
        </p:blipFill>
        <p:spPr>
          <a:xfrm>
            <a:off x="-46133" y="6222402"/>
            <a:ext cx="6370132" cy="3683598"/>
          </a:xfrm>
          <a:prstGeom prst="rect">
            <a:avLst/>
          </a:prstGeom>
        </p:spPr>
      </p:pic>
      <p:pic>
        <p:nvPicPr>
          <p:cNvPr id="16" name="Graphic 15" descr="Zon met effen opvulling">
            <a:extLst>
              <a:ext uri="{FF2B5EF4-FFF2-40B4-BE49-F238E27FC236}">
                <a16:creationId xmlns:a16="http://schemas.microsoft.com/office/drawing/2014/main" id="{6C3C24A4-EE61-7001-0D1F-9A59CE5A210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07062" y="4794721"/>
            <a:ext cx="2836377" cy="2836377"/>
          </a:xfrm>
          <a:prstGeom prst="rect">
            <a:avLst/>
          </a:prstGeom>
        </p:spPr>
      </p:pic>
      <p:sp>
        <p:nvSpPr>
          <p:cNvPr id="6" name="Rechthoek 5">
            <a:extLst>
              <a:ext uri="{FF2B5EF4-FFF2-40B4-BE49-F238E27FC236}">
                <a16:creationId xmlns:a16="http://schemas.microsoft.com/office/drawing/2014/main" id="{2B6CBF9F-70EF-6375-8A24-3221A4FA7115}"/>
              </a:ext>
            </a:extLst>
          </p:cNvPr>
          <p:cNvSpPr/>
          <p:nvPr/>
        </p:nvSpPr>
        <p:spPr>
          <a:xfrm>
            <a:off x="5835516"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A771046A-88E2-7E39-26AB-07767B8B20ED}"/>
              </a:ext>
            </a:extLst>
          </p:cNvPr>
          <p:cNvSpPr txBox="1"/>
          <p:nvPr/>
        </p:nvSpPr>
        <p:spPr>
          <a:xfrm rot="16200000">
            <a:off x="4245517"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a typeface="+mn-ea"/>
                <a:cs typeface="+mn-cs"/>
              </a:rPr>
              <a:t>Informatieblad</a:t>
            </a:r>
          </a:p>
        </p:txBody>
      </p:sp>
      <p:sp>
        <p:nvSpPr>
          <p:cNvPr id="8" name="Tekstvak 7">
            <a:extLst>
              <a:ext uri="{FF2B5EF4-FFF2-40B4-BE49-F238E27FC236}">
                <a16:creationId xmlns:a16="http://schemas.microsoft.com/office/drawing/2014/main" id="{3E2988D7-14B5-B630-1C25-343F242DF9E3}"/>
              </a:ext>
            </a:extLst>
          </p:cNvPr>
          <p:cNvSpPr txBox="1"/>
          <p:nvPr/>
        </p:nvSpPr>
        <p:spPr>
          <a:xfrm>
            <a:off x="202809" y="416557"/>
            <a:ext cx="535692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a typeface="+mn-ea"/>
                <a:cs typeface="+mn-cs"/>
              </a:rPr>
              <a:t>Paneelwarmtepomp (PVT)</a:t>
            </a:r>
          </a:p>
        </p:txBody>
      </p:sp>
      <p:pic>
        <p:nvPicPr>
          <p:cNvPr id="5" name="Afbeelding 4" descr="Afbeelding met clipart, Graphics, symbool, cirkel&#10;&#10;Automatisch gegenereerde beschrijving">
            <a:extLst>
              <a:ext uri="{FF2B5EF4-FFF2-40B4-BE49-F238E27FC236}">
                <a16:creationId xmlns:a16="http://schemas.microsoft.com/office/drawing/2014/main" id="{D97E1153-522E-9578-6FD3-7761AC9AB4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5516" y="280656"/>
            <a:ext cx="1028747" cy="1028747"/>
          </a:xfrm>
          <a:prstGeom prst="rect">
            <a:avLst/>
          </a:prstGeom>
        </p:spPr>
      </p:pic>
      <p:sp>
        <p:nvSpPr>
          <p:cNvPr id="12" name="Tekstvak 11">
            <a:extLst>
              <a:ext uri="{FF2B5EF4-FFF2-40B4-BE49-F238E27FC236}">
                <a16:creationId xmlns:a16="http://schemas.microsoft.com/office/drawing/2014/main" id="{FC431062-5FE2-0E70-84A8-0EF554A5907B}"/>
              </a:ext>
            </a:extLst>
          </p:cNvPr>
          <p:cNvSpPr txBox="1"/>
          <p:nvPr/>
        </p:nvSpPr>
        <p:spPr>
          <a:xfrm>
            <a:off x="214642" y="1433307"/>
            <a:ext cx="5441698" cy="263149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prstClr val="black"/>
                </a:solidFill>
                <a:latin typeface="Ubuntu" panose="020B0504030602030204" pitchFamily="34" charset="0"/>
              </a:rPr>
              <a:t>De buurt Nieuw-Dokkum wordt aardgasvrij en wij helpen jou daarbij. Uit onderzoek van Hanze blijkt dat eilanders het belangrijk vinden dat verwarmen met een warmtepomp geen geluid maakt. En de kosten zijn natuurlijk ook belangrijk. Daarom moedigt de gemeente warmtepompen aan die stil of bijna stil zijn. De gemeente geeft hier € 8.125 vergoeding voor. In dit informatieblad lees je alles over de paneelwarmtepomp (PVT).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sz="1100" b="1" dirty="0">
              <a:solidFill>
                <a:srgbClr val="5DBF7D"/>
              </a:solidFill>
              <a:latin typeface="Ubuntu" panose="020B0504030602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Wat is het?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Officieel is dit een warmtepomp van het type ‘water-water’. Een paneelwarmtepomp haalt de warmte voor verwarming en warm water uit PVT-panelen op het dak. Deze zien er net zo uit als gewone </a:t>
            </a:r>
            <a:r>
              <a:rPr lang="nl-NL" sz="1100" dirty="0">
                <a:solidFill>
                  <a:prstClr val="black"/>
                </a:solidFill>
                <a:latin typeface="Ubuntu" panose="020B0504030602030204" pitchFamily="34" charset="0"/>
              </a:rPr>
              <a:t>(PV) zonnepanelen. </a:t>
            </a:r>
            <a:r>
              <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Maar ze doen veel meer dan alleen stroom opwekken. Het zijn panelen met lagen. De </a:t>
            </a:r>
            <a:r>
              <a:rPr lang="nl-NL" sz="1100" dirty="0">
                <a:solidFill>
                  <a:prstClr val="black"/>
                </a:solidFill>
                <a:latin typeface="Ubuntu" panose="020B0504030602030204" pitchFamily="34" charset="0"/>
              </a:rPr>
              <a:t>bovenste</a:t>
            </a:r>
            <a:r>
              <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laag wekt stroom op. In de lagen daaronder haalt het paneel warmte</a:t>
            </a:r>
            <a:r>
              <a:rPr lang="nl-NL" sz="1100" dirty="0">
                <a:solidFill>
                  <a:prstClr val="black"/>
                </a:solidFill>
                <a:latin typeface="Ubuntu" panose="020B0504030602030204" pitchFamily="34" charset="0"/>
              </a:rPr>
              <a:t> via vloeistof</a:t>
            </a:r>
            <a:r>
              <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uit de buitenlucht. Dat werkt dag en nacht, ook in de winter. De panelen maken geen geluid.</a:t>
            </a:r>
            <a:endParaRPr lang="nl-NL" sz="1100" dirty="0">
              <a:solidFill>
                <a:prstClr val="black"/>
              </a:solidFill>
              <a:latin typeface="Ubuntu" panose="020B0504030602030204" pitchFamily="34" charset="0"/>
            </a:endParaRPr>
          </a:p>
        </p:txBody>
      </p:sp>
      <p:sp>
        <p:nvSpPr>
          <p:cNvPr id="37" name="Tekstvak 36">
            <a:extLst>
              <a:ext uri="{FF2B5EF4-FFF2-40B4-BE49-F238E27FC236}">
                <a16:creationId xmlns:a16="http://schemas.microsoft.com/office/drawing/2014/main" id="{BE444366-3747-8320-28F2-AA9A7D47C938}"/>
              </a:ext>
            </a:extLst>
          </p:cNvPr>
          <p:cNvSpPr txBox="1"/>
          <p:nvPr/>
        </p:nvSpPr>
        <p:spPr>
          <a:xfrm>
            <a:off x="202808" y="935532"/>
            <a:ext cx="497103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Een warm huis zonder gas en een lagere </a:t>
            </a:r>
            <a:r>
              <a:rPr lang="nl-NL" sz="1400" dirty="0">
                <a:solidFill>
                  <a:prstClr val="black"/>
                </a:solidFill>
                <a:latin typeface="Ubuntu" panose="020B0504030602030204" pitchFamily="34" charset="0"/>
              </a:rPr>
              <a:t>energierekening</a:t>
            </a:r>
            <a:r>
              <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a:t>
            </a:r>
          </a:p>
        </p:txBody>
      </p:sp>
      <p:sp>
        <p:nvSpPr>
          <p:cNvPr id="33" name="Tekstvak 32">
            <a:extLst>
              <a:ext uri="{FF2B5EF4-FFF2-40B4-BE49-F238E27FC236}">
                <a16:creationId xmlns:a16="http://schemas.microsoft.com/office/drawing/2014/main" id="{963F1B75-B58D-3893-CF58-FAED9B95A749}"/>
              </a:ext>
            </a:extLst>
          </p:cNvPr>
          <p:cNvSpPr txBox="1"/>
          <p:nvPr/>
        </p:nvSpPr>
        <p:spPr>
          <a:xfrm>
            <a:off x="202808" y="4095448"/>
            <a:ext cx="4357767" cy="12772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dirty="0">
                <a:solidFill>
                  <a:prstClr val="black"/>
                </a:solidFill>
                <a:latin typeface="Ubuntu" panose="020B0504030602030204" pitchFamily="34" charset="0"/>
              </a:rPr>
              <a:t>PVT-panelen hoeven niet aan de kant van het dak te liggen waar de zon het meeste schijnt. Heb je al zonnepanelen? Op de meeste huizen in Nieuw-Dokkum is nog genoeg ruimte voor 6 extra PVT-panelen. Dit aantal is meestal nodig om zonder gas te verwarmen. De paneelwarmtepomp zorgt ook voor warm water in de keuken en om te douchen. Het vervangt de cv-ketel dus helemaal. Daarom is er geen gasaansluiting meer nodig.</a:t>
            </a:r>
          </a:p>
        </p:txBody>
      </p:sp>
      <p:pic>
        <p:nvPicPr>
          <p:cNvPr id="3" name="Graphic 2" descr="Lijn met pijl: curve in tegenwijzerzin met effen opvulling">
            <a:extLst>
              <a:ext uri="{FF2B5EF4-FFF2-40B4-BE49-F238E27FC236}">
                <a16:creationId xmlns:a16="http://schemas.microsoft.com/office/drawing/2014/main" id="{52528CD6-99F8-BF4D-DFFE-EDD867E4B3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1734791">
            <a:off x="382560" y="6021397"/>
            <a:ext cx="1452102" cy="1452102"/>
          </a:xfrm>
          <a:prstGeom prst="rect">
            <a:avLst/>
          </a:prstGeom>
        </p:spPr>
      </p:pic>
      <p:sp>
        <p:nvSpPr>
          <p:cNvPr id="4" name="Tekstvak 3">
            <a:extLst>
              <a:ext uri="{FF2B5EF4-FFF2-40B4-BE49-F238E27FC236}">
                <a16:creationId xmlns:a16="http://schemas.microsoft.com/office/drawing/2014/main" id="{BDA99EBD-A1A1-2C3F-847E-D4906ED36F65}"/>
              </a:ext>
            </a:extLst>
          </p:cNvPr>
          <p:cNvSpPr txBox="1"/>
          <p:nvPr/>
        </p:nvSpPr>
        <p:spPr>
          <a:xfrm>
            <a:off x="1131901" y="5707894"/>
            <a:ext cx="2734056" cy="369332"/>
          </a:xfrm>
          <a:prstGeom prst="rect">
            <a:avLst/>
          </a:prstGeom>
          <a:noFill/>
        </p:spPr>
        <p:txBody>
          <a:bodyPr wrap="square" rtlCol="0">
            <a:spAutoFit/>
          </a:bodyPr>
          <a:lstStyle/>
          <a:p>
            <a:r>
              <a:rPr lang="nl-NL" b="1" dirty="0">
                <a:solidFill>
                  <a:srgbClr val="5DBF7D"/>
                </a:solidFill>
                <a:latin typeface="Segoe Print" panose="02000600000000000000" pitchFamily="2" charset="0"/>
              </a:rPr>
              <a:t>warmtepomppanelen</a:t>
            </a:r>
          </a:p>
        </p:txBody>
      </p:sp>
      <p:sp>
        <p:nvSpPr>
          <p:cNvPr id="2" name="Tekstvak 1">
            <a:extLst>
              <a:ext uri="{FF2B5EF4-FFF2-40B4-BE49-F238E27FC236}">
                <a16:creationId xmlns:a16="http://schemas.microsoft.com/office/drawing/2014/main" id="{7004F5BA-ED00-459B-8E34-E55CF62CDEA8}"/>
              </a:ext>
            </a:extLst>
          </p:cNvPr>
          <p:cNvSpPr txBox="1"/>
          <p:nvPr/>
        </p:nvSpPr>
        <p:spPr>
          <a:xfrm rot="16200000">
            <a:off x="5462821" y="8077305"/>
            <a:ext cx="2366379" cy="261610"/>
          </a:xfrm>
          <a:prstGeom prst="rect">
            <a:avLst/>
          </a:prstGeom>
          <a:noFill/>
        </p:spPr>
        <p:txBody>
          <a:bodyPr wrap="square" rtlCol="0">
            <a:spAutoFit/>
          </a:bodyPr>
          <a:lstStyle/>
          <a:p>
            <a:r>
              <a:rPr lang="nl-NL" sz="1100" dirty="0">
                <a:solidFill>
                  <a:schemeClr val="bg1"/>
                </a:solidFill>
              </a:rPr>
              <a:t> Versie: 4 december 2025</a:t>
            </a:r>
          </a:p>
        </p:txBody>
      </p:sp>
    </p:spTree>
    <p:extLst>
      <p:ext uri="{BB962C8B-B14F-4D97-AF65-F5344CB8AC3E}">
        <p14:creationId xmlns:p14="http://schemas.microsoft.com/office/powerpoint/2010/main" val="604765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92318-23EB-DA19-0A6C-73FC869289C7}"/>
            </a:ext>
          </a:extLst>
        </p:cNvPr>
        <p:cNvGrpSpPr/>
        <p:nvPr/>
      </p:nvGrpSpPr>
      <p:grpSpPr>
        <a:xfrm>
          <a:off x="0" y="0"/>
          <a:ext cx="0" cy="0"/>
          <a:chOff x="0" y="0"/>
          <a:chExt cx="0" cy="0"/>
        </a:xfrm>
      </p:grpSpPr>
      <p:pic>
        <p:nvPicPr>
          <p:cNvPr id="9" name="Afbeelding 8" descr="Afbeelding met schermopname, tekst, ontwerp, nacht&#10;&#10;Automatisch gegenereerde beschrijving">
            <a:extLst>
              <a:ext uri="{FF2B5EF4-FFF2-40B4-BE49-F238E27FC236}">
                <a16:creationId xmlns:a16="http://schemas.microsoft.com/office/drawing/2014/main" id="{CE47FD67-3AFE-924A-2E73-ABDDC80234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46" y="6507899"/>
            <a:ext cx="6120758" cy="3443691"/>
          </a:xfrm>
          <a:prstGeom prst="rect">
            <a:avLst/>
          </a:prstGeom>
        </p:spPr>
      </p:pic>
      <p:sp>
        <p:nvSpPr>
          <p:cNvPr id="6" name="Rechthoek 5">
            <a:extLst>
              <a:ext uri="{FF2B5EF4-FFF2-40B4-BE49-F238E27FC236}">
                <a16:creationId xmlns:a16="http://schemas.microsoft.com/office/drawing/2014/main" id="{304D5D61-7F03-F4E7-A34C-4E583252F197}"/>
              </a:ext>
            </a:extLst>
          </p:cNvPr>
          <p:cNvSpPr/>
          <p:nvPr/>
        </p:nvSpPr>
        <p:spPr>
          <a:xfrm>
            <a:off x="0"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E63A791B-93C6-1E9D-3ED1-07E1BF749540}"/>
              </a:ext>
            </a:extLst>
          </p:cNvPr>
          <p:cNvSpPr txBox="1"/>
          <p:nvPr/>
        </p:nvSpPr>
        <p:spPr>
          <a:xfrm rot="16200000">
            <a:off x="-1589999"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white"/>
                </a:solidFill>
                <a:latin typeface="Tw Cen MT Condensed" panose="020B0606020104020203" pitchFamily="34" charset="0"/>
              </a:rPr>
              <a:t>De apparaten</a:t>
            </a:r>
            <a:endPar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ndParaRPr>
          </a:p>
        </p:txBody>
      </p:sp>
      <p:sp>
        <p:nvSpPr>
          <p:cNvPr id="8" name="Tekstvak 7">
            <a:extLst>
              <a:ext uri="{FF2B5EF4-FFF2-40B4-BE49-F238E27FC236}">
                <a16:creationId xmlns:a16="http://schemas.microsoft.com/office/drawing/2014/main" id="{7F7CCA67-17DB-CB2A-DD5A-B19C10ED42D9}"/>
              </a:ext>
            </a:extLst>
          </p:cNvPr>
          <p:cNvSpPr txBox="1"/>
          <p:nvPr/>
        </p:nvSpPr>
        <p:spPr>
          <a:xfrm>
            <a:off x="1219955" y="410158"/>
            <a:ext cx="535692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black"/>
                </a:solidFill>
                <a:latin typeface="Tw Cen MT Condensed" panose="020B0606020104020203" pitchFamily="34" charset="0"/>
              </a:rPr>
              <a:t>Zo ziet het er uit</a:t>
            </a:r>
            <a:endPar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ndParaRPr>
          </a:p>
        </p:txBody>
      </p:sp>
      <p:pic>
        <p:nvPicPr>
          <p:cNvPr id="5" name="Afbeelding 4" descr="Afbeelding met clipart, Graphics, symbool, cirkel&#10;&#10;Automatisch gegenereerde beschrijving">
            <a:extLst>
              <a:ext uri="{FF2B5EF4-FFF2-40B4-BE49-F238E27FC236}">
                <a16:creationId xmlns:a16="http://schemas.microsoft.com/office/drawing/2014/main" id="{D34B311F-0B9F-C018-5AC9-9199BC398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0656"/>
            <a:ext cx="1028747" cy="1028747"/>
          </a:xfrm>
          <a:prstGeom prst="rect">
            <a:avLst/>
          </a:prstGeom>
        </p:spPr>
      </p:pic>
      <p:sp>
        <p:nvSpPr>
          <p:cNvPr id="12" name="Tekstvak 11">
            <a:extLst>
              <a:ext uri="{FF2B5EF4-FFF2-40B4-BE49-F238E27FC236}">
                <a16:creationId xmlns:a16="http://schemas.microsoft.com/office/drawing/2014/main" id="{69C86EA5-2DC1-8543-6050-C4C773EB654A}"/>
              </a:ext>
            </a:extLst>
          </p:cNvPr>
          <p:cNvSpPr txBox="1"/>
          <p:nvPr/>
        </p:nvSpPr>
        <p:spPr>
          <a:xfrm>
            <a:off x="1233194" y="1312252"/>
            <a:ext cx="5343684" cy="161582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prstClr val="black"/>
                </a:solidFill>
                <a:effectLst/>
                <a:uLnTx/>
                <a:uFillTx/>
                <a:latin typeface="Ubuntu" panose="020B0504030602030204" pitchFamily="34" charset="0"/>
              </a:rPr>
              <a:t>Op het dak zijn 6 PVT-warmtepomppanelen nodig. Binnen staat een regelkast, warmtepomp en warmtebatterij. Die warmtepomp maakt een beetje geluid. Dit lijkt op het geluid van een c</a:t>
            </a:r>
            <a:r>
              <a:rPr lang="nl-NL" sz="1100" b="1" dirty="0">
                <a:solidFill>
                  <a:prstClr val="black"/>
                </a:solidFill>
                <a:latin typeface="Ubuntu" panose="020B0504030602030204" pitchFamily="34" charset="0"/>
              </a:rPr>
              <a:t>v-</a:t>
            </a:r>
            <a:r>
              <a:rPr kumimoji="0" lang="nl-NL" sz="1100" b="1" i="0" u="none" strike="noStrike" kern="1200" cap="none" spc="0" normalizeH="0" baseline="0" noProof="0" dirty="0">
                <a:ln>
                  <a:noFill/>
                </a:ln>
                <a:solidFill>
                  <a:prstClr val="black"/>
                </a:solidFill>
                <a:effectLst/>
                <a:uLnTx/>
                <a:uFillTx/>
                <a:latin typeface="Ubuntu" panose="020B0504030602030204" pitchFamily="34" charset="0"/>
              </a:rPr>
              <a:t>ketel. De batterij maakt geen geluid. Hierin wordt warmte opgeslagen voor warm water.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rPr>
              <a:t>Hieronder zie je hoe de apparaten die binnen staan eruit zien. </a:t>
            </a:r>
            <a:r>
              <a:rPr lang="nl-NL" sz="1100" dirty="0">
                <a:solidFill>
                  <a:prstClr val="black"/>
                </a:solidFill>
                <a:latin typeface="Ubuntu" panose="020B0504030602030204" pitchFamily="34" charset="0"/>
              </a:rPr>
              <a:t>Je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rPr>
              <a:t>ziet ook hoe groot ze zijn. PVT-panelen op het dak zijn net zo groot als gewone zonnepanelen. De warmtebatterij is kleiner dan een boiler, die anders nodig zou zijn. </a:t>
            </a:r>
            <a:r>
              <a:rPr lang="nl-NL" sz="1100" dirty="0">
                <a:solidFill>
                  <a:prstClr val="black"/>
                </a:solidFill>
                <a:latin typeface="Ubuntu" panose="020B0504030602030204" pitchFamily="34" charset="0"/>
              </a:rPr>
              <a:t>De batterij kan genoeg warmte opslaan voor een gezin van 4 personen.</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ndParaRPr>
          </a:p>
        </p:txBody>
      </p:sp>
      <p:sp>
        <p:nvSpPr>
          <p:cNvPr id="37" name="Tekstvak 36">
            <a:extLst>
              <a:ext uri="{FF2B5EF4-FFF2-40B4-BE49-F238E27FC236}">
                <a16:creationId xmlns:a16="http://schemas.microsoft.com/office/drawing/2014/main" id="{C893AFC4-001A-E670-58D6-0C91E5FD2F49}"/>
              </a:ext>
            </a:extLst>
          </p:cNvPr>
          <p:cNvSpPr txBox="1"/>
          <p:nvPr/>
        </p:nvSpPr>
        <p:spPr>
          <a:xfrm>
            <a:off x="1219954" y="929133"/>
            <a:ext cx="5060196"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Ubuntu" panose="020B0504030602030204" pitchFamily="34" charset="0"/>
              </a:rPr>
              <a:t>De paneelwarmtepomp met de apparaten die erbij horen</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ndParaRPr>
          </a:p>
        </p:txBody>
      </p:sp>
      <p:pic>
        <p:nvPicPr>
          <p:cNvPr id="2" name="Afbeelding 1">
            <a:extLst>
              <a:ext uri="{FF2B5EF4-FFF2-40B4-BE49-F238E27FC236}">
                <a16:creationId xmlns:a16="http://schemas.microsoft.com/office/drawing/2014/main" id="{B97A0AD2-E466-11B7-A74B-E497D3CD2BE5}"/>
              </a:ext>
            </a:extLst>
          </p:cNvPr>
          <p:cNvPicPr>
            <a:picLocks noChangeAspect="1"/>
          </p:cNvPicPr>
          <p:nvPr/>
        </p:nvPicPr>
        <p:blipFill>
          <a:blip r:embed="rId4"/>
          <a:srcRect r="53965" b="9551"/>
          <a:stretch/>
        </p:blipFill>
        <p:spPr>
          <a:xfrm>
            <a:off x="3003152" y="3142411"/>
            <a:ext cx="2034196" cy="2845180"/>
          </a:xfrm>
          <a:prstGeom prst="rect">
            <a:avLst/>
          </a:prstGeom>
        </p:spPr>
      </p:pic>
      <p:sp>
        <p:nvSpPr>
          <p:cNvPr id="48" name="Tekstvak 47">
            <a:extLst>
              <a:ext uri="{FF2B5EF4-FFF2-40B4-BE49-F238E27FC236}">
                <a16:creationId xmlns:a16="http://schemas.microsoft.com/office/drawing/2014/main" id="{5F990048-838A-AF26-0BF1-F7B6523F7C91}"/>
              </a:ext>
            </a:extLst>
          </p:cNvPr>
          <p:cNvSpPr txBox="1"/>
          <p:nvPr/>
        </p:nvSpPr>
        <p:spPr>
          <a:xfrm>
            <a:off x="1537218" y="6540705"/>
            <a:ext cx="683307" cy="261610"/>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5DBF7D"/>
                </a:solidFill>
                <a:effectLst/>
                <a:uLnTx/>
                <a:uFillTx/>
                <a:latin typeface="Ubuntu" panose="020B0504030602030204" pitchFamily="34" charset="0"/>
              </a:rPr>
              <a:t>185 cm</a:t>
            </a:r>
          </a:p>
        </p:txBody>
      </p:sp>
      <p:cxnSp>
        <p:nvCxnSpPr>
          <p:cNvPr id="20" name="Rechte verbindingslijn 19">
            <a:extLst>
              <a:ext uri="{FF2B5EF4-FFF2-40B4-BE49-F238E27FC236}">
                <a16:creationId xmlns:a16="http://schemas.microsoft.com/office/drawing/2014/main" id="{94EBFD44-F014-D662-F93B-4EC1FD55828C}"/>
              </a:ext>
            </a:extLst>
          </p:cNvPr>
          <p:cNvCxnSpPr>
            <a:cxnSpLocks/>
          </p:cNvCxnSpPr>
          <p:nvPr/>
        </p:nvCxnSpPr>
        <p:spPr>
          <a:xfrm>
            <a:off x="2220525" y="6674727"/>
            <a:ext cx="181634" cy="0"/>
          </a:xfrm>
          <a:prstGeom prst="line">
            <a:avLst/>
          </a:prstGeom>
          <a:ln>
            <a:solidFill>
              <a:srgbClr val="5DBF7D"/>
            </a:solidFill>
          </a:ln>
        </p:spPr>
        <p:style>
          <a:lnRef idx="2">
            <a:schemeClr val="accent1"/>
          </a:lnRef>
          <a:fillRef idx="0">
            <a:schemeClr val="accent1"/>
          </a:fillRef>
          <a:effectRef idx="1">
            <a:schemeClr val="accent1"/>
          </a:effectRef>
          <a:fontRef idx="minor">
            <a:schemeClr val="tx1"/>
          </a:fontRef>
        </p:style>
      </p:cxnSp>
      <p:sp>
        <p:nvSpPr>
          <p:cNvPr id="22" name="Tekstvak 21">
            <a:extLst>
              <a:ext uri="{FF2B5EF4-FFF2-40B4-BE49-F238E27FC236}">
                <a16:creationId xmlns:a16="http://schemas.microsoft.com/office/drawing/2014/main" id="{D80A958A-5043-09F3-E6D6-8E8B9FF62136}"/>
              </a:ext>
            </a:extLst>
          </p:cNvPr>
          <p:cNvSpPr txBox="1"/>
          <p:nvPr/>
        </p:nvSpPr>
        <p:spPr>
          <a:xfrm>
            <a:off x="4977727" y="3935995"/>
            <a:ext cx="1722554" cy="261610"/>
          </a:xfrm>
          <a:prstGeom prst="rect">
            <a:avLst/>
          </a:prstGeom>
          <a:solidFill>
            <a:schemeClr val="bg1"/>
          </a:solid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nl-NL" sz="1100" dirty="0">
                <a:solidFill>
                  <a:srgbClr val="5DBF7D"/>
                </a:solidFill>
                <a:latin typeface="Ubuntu" panose="020B0504030602030204" pitchFamily="34" charset="0"/>
              </a:rPr>
              <a:t>1 - Regelkast</a:t>
            </a:r>
            <a:endParaRPr kumimoji="0" lang="nl-NL" sz="1100" b="0" i="0" u="none" strike="noStrike" kern="1200" cap="none" spc="0" normalizeH="0" baseline="0" noProof="0" dirty="0">
              <a:ln>
                <a:noFill/>
              </a:ln>
              <a:solidFill>
                <a:srgbClr val="5DBF7D"/>
              </a:solidFill>
              <a:effectLst/>
              <a:uLnTx/>
              <a:uFillTx/>
              <a:latin typeface="Ubuntu" panose="020B0504030602030204" pitchFamily="34" charset="0"/>
            </a:endParaRPr>
          </a:p>
        </p:txBody>
      </p:sp>
      <p:sp>
        <p:nvSpPr>
          <p:cNvPr id="26" name="Tekstvak 25">
            <a:extLst>
              <a:ext uri="{FF2B5EF4-FFF2-40B4-BE49-F238E27FC236}">
                <a16:creationId xmlns:a16="http://schemas.microsoft.com/office/drawing/2014/main" id="{6CDB835E-E40C-F1A6-9814-5173F2587D0E}"/>
              </a:ext>
            </a:extLst>
          </p:cNvPr>
          <p:cNvSpPr txBox="1"/>
          <p:nvPr/>
        </p:nvSpPr>
        <p:spPr>
          <a:xfrm>
            <a:off x="4977727" y="4711093"/>
            <a:ext cx="1864776" cy="261610"/>
          </a:xfrm>
          <a:prstGeom prst="rect">
            <a:avLst/>
          </a:prstGeom>
          <a:solidFill>
            <a:schemeClr val="bg1"/>
          </a:solid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nl-NL" sz="1100" dirty="0">
                <a:solidFill>
                  <a:srgbClr val="5DBF7D"/>
                </a:solidFill>
                <a:latin typeface="Ubuntu" panose="020B0504030602030204" pitchFamily="34" charset="0"/>
              </a:rPr>
              <a:t>2 - Warmtepomp</a:t>
            </a:r>
            <a:endParaRPr kumimoji="0" lang="nl-NL" sz="1100" b="0" i="0" u="none" strike="noStrike" kern="1200" cap="none" spc="0" normalizeH="0" baseline="0" noProof="0" dirty="0">
              <a:ln>
                <a:noFill/>
              </a:ln>
              <a:solidFill>
                <a:srgbClr val="5DBF7D"/>
              </a:solidFill>
              <a:effectLst/>
              <a:uLnTx/>
              <a:uFillTx/>
              <a:latin typeface="Ubuntu" panose="020B0504030602030204" pitchFamily="34" charset="0"/>
            </a:endParaRPr>
          </a:p>
        </p:txBody>
      </p:sp>
      <p:sp>
        <p:nvSpPr>
          <p:cNvPr id="27" name="Tekstvak 26">
            <a:extLst>
              <a:ext uri="{FF2B5EF4-FFF2-40B4-BE49-F238E27FC236}">
                <a16:creationId xmlns:a16="http://schemas.microsoft.com/office/drawing/2014/main" id="{FD3C36A3-BC3C-0238-3AEC-75A569B3083C}"/>
              </a:ext>
            </a:extLst>
          </p:cNvPr>
          <p:cNvSpPr txBox="1"/>
          <p:nvPr/>
        </p:nvSpPr>
        <p:spPr>
          <a:xfrm>
            <a:off x="4977727" y="5392509"/>
            <a:ext cx="1722555" cy="261610"/>
          </a:xfrm>
          <a:prstGeom prst="rect">
            <a:avLst/>
          </a:prstGeom>
          <a:solidFill>
            <a:schemeClr val="bg1"/>
          </a:solid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nl-NL" sz="1100" dirty="0">
                <a:solidFill>
                  <a:srgbClr val="5DBF7D"/>
                </a:solidFill>
                <a:latin typeface="Ubuntu" panose="020B0504030602030204" pitchFamily="34" charset="0"/>
              </a:rPr>
              <a:t>3 - Warmtebatterij</a:t>
            </a:r>
            <a:endParaRPr kumimoji="0" lang="nl-NL" sz="1100" b="0" i="0" u="none" strike="noStrike" kern="1200" cap="none" spc="0" normalizeH="0" baseline="0" noProof="0" dirty="0">
              <a:ln>
                <a:noFill/>
              </a:ln>
              <a:solidFill>
                <a:srgbClr val="5DBF7D"/>
              </a:solidFill>
              <a:effectLst/>
              <a:uLnTx/>
              <a:uFillTx/>
              <a:latin typeface="Ubuntu" panose="020B0504030602030204" pitchFamily="34" charset="0"/>
            </a:endParaRPr>
          </a:p>
        </p:txBody>
      </p:sp>
      <p:sp>
        <p:nvSpPr>
          <p:cNvPr id="28" name="Tekstvak 27">
            <a:extLst>
              <a:ext uri="{FF2B5EF4-FFF2-40B4-BE49-F238E27FC236}">
                <a16:creationId xmlns:a16="http://schemas.microsoft.com/office/drawing/2014/main" id="{587A6B3D-10E9-CC63-3093-FDF71F79FA0E}"/>
              </a:ext>
            </a:extLst>
          </p:cNvPr>
          <p:cNvSpPr txBox="1"/>
          <p:nvPr/>
        </p:nvSpPr>
        <p:spPr>
          <a:xfrm>
            <a:off x="1219954" y="2989592"/>
            <a:ext cx="1722554" cy="34778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rPr>
              <a:t>In dit </a:t>
            </a:r>
            <a:r>
              <a:rPr kumimoji="0" lang="nl-NL" sz="1100" b="0" i="0" u="none" strike="noStrike" kern="1200" cap="none" spc="0" normalizeH="0" baseline="0" noProof="0" dirty="0" err="1">
                <a:ln>
                  <a:noFill/>
                </a:ln>
                <a:solidFill>
                  <a:prstClr val="black"/>
                </a:solidFill>
                <a:effectLst/>
                <a:uLnTx/>
                <a:uFillTx/>
                <a:latin typeface="Ubuntu" panose="020B0504030602030204" pitchFamily="34" charset="0"/>
              </a:rPr>
              <a:t>voorbee</a:t>
            </a:r>
            <a:r>
              <a:rPr lang="nl-NL" sz="1100" dirty="0">
                <a:solidFill>
                  <a:prstClr val="black"/>
                </a:solidFill>
                <a:latin typeface="Ubuntu" panose="020B0504030602030204" pitchFamily="34" charset="0"/>
              </a:rPr>
              <a:t>ld laten we een paneel-warmtepomp zien die uit 3 delen bestaat. Deel 1 is een regelkast, deel 2 is de warmtepomp zelf en deel 3 is de warmte-batterij. Alle </a:t>
            </a:r>
            <a:r>
              <a:rPr lang="nl-NL" sz="1100" dirty="0" err="1">
                <a:solidFill>
                  <a:prstClr val="black"/>
                </a:solidFill>
                <a:latin typeface="Ubuntu" panose="020B0504030602030204" pitchFamily="34" charset="0"/>
              </a:rPr>
              <a:t>onder-delen</a:t>
            </a:r>
            <a:r>
              <a:rPr lang="nl-NL" sz="1100" dirty="0">
                <a:solidFill>
                  <a:prstClr val="black"/>
                </a:solidFill>
                <a:latin typeface="Ubuntu" panose="020B0504030602030204" pitchFamily="34" charset="0"/>
              </a:rPr>
              <a:t> kunnen gestapeld worden of apart van elkaar geplaatst. Gestapeld is alles 185 cm hoog.</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sz="1100" dirty="0">
              <a:solidFill>
                <a:prstClr val="black"/>
              </a:solidFill>
              <a:latin typeface="Ubuntu" panose="020B0504030602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1100" dirty="0">
                <a:solidFill>
                  <a:prstClr val="black"/>
                </a:solidFill>
                <a:latin typeface="Ubuntu" panose="020B0504030602030204" pitchFamily="34" charset="0"/>
              </a:rPr>
              <a:t>Deze paneel-warmtepomp van 5 kW is geschikt voor de meeste huizen in Nieuw-Dokkum.</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ndParaRPr>
          </a:p>
        </p:txBody>
      </p:sp>
      <p:pic>
        <p:nvPicPr>
          <p:cNvPr id="40" name="Graphic 39" descr="Lijn met pijl: curve in tegenwijzerzin met effen opvulling">
            <a:extLst>
              <a:ext uri="{FF2B5EF4-FFF2-40B4-BE49-F238E27FC236}">
                <a16:creationId xmlns:a16="http://schemas.microsoft.com/office/drawing/2014/main" id="{A0670DF5-E895-0E98-5C05-84525C1E2B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1734791">
            <a:off x="3492143" y="5942883"/>
            <a:ext cx="693446" cy="693446"/>
          </a:xfrm>
          <a:prstGeom prst="rect">
            <a:avLst/>
          </a:prstGeom>
        </p:spPr>
      </p:pic>
      <p:sp>
        <p:nvSpPr>
          <p:cNvPr id="42" name="Tekstvak 41">
            <a:extLst>
              <a:ext uri="{FF2B5EF4-FFF2-40B4-BE49-F238E27FC236}">
                <a16:creationId xmlns:a16="http://schemas.microsoft.com/office/drawing/2014/main" id="{324BCD17-A9F7-4098-B0CF-648A52B9E989}"/>
              </a:ext>
            </a:extLst>
          </p:cNvPr>
          <p:cNvSpPr txBox="1"/>
          <p:nvPr/>
        </p:nvSpPr>
        <p:spPr>
          <a:xfrm>
            <a:off x="4516552" y="7471445"/>
            <a:ext cx="1722555" cy="307777"/>
          </a:xfrm>
          <a:prstGeom prst="rect">
            <a:avLst/>
          </a:prstGeom>
          <a:solidFill>
            <a:schemeClr val="bg1"/>
          </a:solid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nl-NL" sz="1400" dirty="0">
                <a:solidFill>
                  <a:srgbClr val="5DBF7D"/>
                </a:solidFill>
                <a:latin typeface="Ubuntu" panose="020B0504030602030204" pitchFamily="34" charset="0"/>
              </a:rPr>
              <a:t>Warmtepomp 5.0</a:t>
            </a:r>
            <a:endParaRPr kumimoji="0" lang="nl-NL" sz="1400" b="0" i="0" u="none" strike="noStrike" kern="1200" cap="none" spc="0" normalizeH="0" baseline="0" noProof="0" dirty="0">
              <a:ln>
                <a:noFill/>
              </a:ln>
              <a:solidFill>
                <a:srgbClr val="5DBF7D"/>
              </a:solidFill>
              <a:effectLst/>
              <a:uLnTx/>
              <a:uFillTx/>
              <a:latin typeface="Ubuntu" panose="020B0504030602030204" pitchFamily="34" charset="0"/>
            </a:endParaRPr>
          </a:p>
        </p:txBody>
      </p:sp>
      <p:sp>
        <p:nvSpPr>
          <p:cNvPr id="44" name="Rechthoek 43">
            <a:extLst>
              <a:ext uri="{FF2B5EF4-FFF2-40B4-BE49-F238E27FC236}">
                <a16:creationId xmlns:a16="http://schemas.microsoft.com/office/drawing/2014/main" id="{81847801-EA52-F459-9A66-587116E02855}"/>
              </a:ext>
            </a:extLst>
          </p:cNvPr>
          <p:cNvSpPr/>
          <p:nvPr/>
        </p:nvSpPr>
        <p:spPr>
          <a:xfrm>
            <a:off x="4723254" y="3385340"/>
            <a:ext cx="292196" cy="1766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5" name="Rechthoek 44">
            <a:extLst>
              <a:ext uri="{FF2B5EF4-FFF2-40B4-BE49-F238E27FC236}">
                <a16:creationId xmlns:a16="http://schemas.microsoft.com/office/drawing/2014/main" id="{2360CA18-0925-0683-EB90-7570DDBB1032}"/>
              </a:ext>
            </a:extLst>
          </p:cNvPr>
          <p:cNvSpPr/>
          <p:nvPr/>
        </p:nvSpPr>
        <p:spPr>
          <a:xfrm>
            <a:off x="4370454" y="3432956"/>
            <a:ext cx="292196" cy="1766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1025310C-7BCF-EE77-D8FC-B43277446784}"/>
              </a:ext>
            </a:extLst>
          </p:cNvPr>
          <p:cNvSpPr txBox="1"/>
          <p:nvPr/>
        </p:nvSpPr>
        <p:spPr>
          <a:xfrm>
            <a:off x="3869134" y="6136332"/>
            <a:ext cx="2734056" cy="369332"/>
          </a:xfrm>
          <a:prstGeom prst="rect">
            <a:avLst/>
          </a:prstGeom>
          <a:noFill/>
        </p:spPr>
        <p:txBody>
          <a:bodyPr wrap="square" rtlCol="0">
            <a:spAutoFit/>
          </a:bodyPr>
          <a:lstStyle/>
          <a:p>
            <a:r>
              <a:rPr lang="nl-NL" b="1" dirty="0">
                <a:solidFill>
                  <a:srgbClr val="5DBF7D"/>
                </a:solidFill>
                <a:latin typeface="Segoe Print" panose="02000600000000000000" pitchFamily="2" charset="0"/>
              </a:rPr>
              <a:t>100% elektrisch</a:t>
            </a:r>
          </a:p>
        </p:txBody>
      </p:sp>
    </p:spTree>
    <p:extLst>
      <p:ext uri="{BB962C8B-B14F-4D97-AF65-F5344CB8AC3E}">
        <p14:creationId xmlns:p14="http://schemas.microsoft.com/office/powerpoint/2010/main" val="46857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B053F-1B2A-5456-9341-64A05410DD21}"/>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F9EC2E72-6733-149D-B97A-97D5DE9DA54D}"/>
              </a:ext>
            </a:extLst>
          </p:cNvPr>
          <p:cNvSpPr/>
          <p:nvPr/>
        </p:nvSpPr>
        <p:spPr>
          <a:xfrm>
            <a:off x="5863128"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F2988533-8553-1C06-0F35-38066221E20A}"/>
              </a:ext>
            </a:extLst>
          </p:cNvPr>
          <p:cNvSpPr txBox="1"/>
          <p:nvPr/>
        </p:nvSpPr>
        <p:spPr>
          <a:xfrm rot="16200000">
            <a:off x="4273129"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a typeface="+mn-ea"/>
                <a:cs typeface="+mn-cs"/>
              </a:rPr>
              <a:t>Eigenschappen</a:t>
            </a:r>
          </a:p>
        </p:txBody>
      </p:sp>
      <p:pic>
        <p:nvPicPr>
          <p:cNvPr id="5" name="Afbeelding 4" descr="Afbeelding met clipart, Graphics, symbool, cirkel&#10;&#10;Automatisch gegenereerde beschrijving">
            <a:extLst>
              <a:ext uri="{FF2B5EF4-FFF2-40B4-BE49-F238E27FC236}">
                <a16:creationId xmlns:a16="http://schemas.microsoft.com/office/drawing/2014/main" id="{75830A41-FE18-11F1-E554-97DB7EBC9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3128" y="280656"/>
            <a:ext cx="1028747" cy="1028747"/>
          </a:xfrm>
          <a:prstGeom prst="rect">
            <a:avLst/>
          </a:prstGeom>
        </p:spPr>
      </p:pic>
      <p:sp>
        <p:nvSpPr>
          <p:cNvPr id="2" name="Tekstvak 1">
            <a:extLst>
              <a:ext uri="{FF2B5EF4-FFF2-40B4-BE49-F238E27FC236}">
                <a16:creationId xmlns:a16="http://schemas.microsoft.com/office/drawing/2014/main" id="{57AEFEC4-5D0E-CA86-A30F-81C897923B0F}"/>
              </a:ext>
            </a:extLst>
          </p:cNvPr>
          <p:cNvSpPr txBox="1"/>
          <p:nvPr/>
        </p:nvSpPr>
        <p:spPr>
          <a:xfrm>
            <a:off x="328230" y="4057911"/>
            <a:ext cx="5220792" cy="2631490"/>
          </a:xfrm>
          <a:prstGeom prst="rect">
            <a:avLst/>
          </a:prstGeom>
          <a:solidFill>
            <a:srgbClr val="E4F4E9"/>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Wat zijn de kosten?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 warmtepomp moet worden aangeschaft. Prijzen variëren afhankelijk van het type model en de markt. Ook aan het onderhoud van de warmtepomp zijn kosten verbonden. Je huis moet voldoende geïsoleerd zijn. Als er nog isolatie mist, dan kost dat ook geld.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Wat levert het op?</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Voor het kopen van deze warmtepomp krijg je 8.125 vergoeding van de gemeente en 4.425 euro (ISDE) vergoeding van de landelijke overheid. Er zijn aanvullende leningen mogelijk. Ook zijn er kosten </a:t>
            </a:r>
            <a:r>
              <a:rPr kumimoji="0" lang="nl-NL" sz="1100" b="0" i="0" u="none" strike="noStrike" kern="1200" cap="none" spc="0" normalizeH="0" baseline="0" noProof="0">
                <a:ln>
                  <a:noFill/>
                </a:ln>
                <a:solidFill>
                  <a:prstClr val="black"/>
                </a:solidFill>
                <a:effectLst/>
                <a:uLnTx/>
                <a:uFillTx/>
                <a:latin typeface="Ubuntu" panose="020B0504030602030204" pitchFamily="34" charset="0"/>
                <a:ea typeface="+mn-ea"/>
                <a:cs typeface="+mn-cs"/>
              </a:rPr>
              <a:t>die niet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langer betaald hoeven te worden, zoals de gasrekening. De kosten voor onderhoud zijn ongeveer hetzelfde als bij een cv-ketel.</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sz="1100" dirty="0">
              <a:latin typeface="Ubuntu" panose="020B0504030602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nl-NL" sz="1100" b="1" dirty="0">
                <a:latin typeface="Ubuntu" panose="020B0504030602030204" pitchFamily="34" charset="0"/>
              </a:rPr>
              <a:t>De totale kosten en opbrengsten hangen altijd af van jouw eigen</a:t>
            </a:r>
          </a:p>
          <a:p>
            <a:pPr marL="0" marR="0" lvl="0" indent="0" algn="ctr" defTabSz="457200" rtl="0" eaLnBrk="1" fontAlgn="auto" latinLnBrk="0" hangingPunct="1">
              <a:lnSpc>
                <a:spcPct val="100000"/>
              </a:lnSpc>
              <a:spcBef>
                <a:spcPts val="0"/>
              </a:spcBef>
              <a:spcAft>
                <a:spcPts val="0"/>
              </a:spcAft>
              <a:buClrTx/>
              <a:buSzTx/>
              <a:buFontTx/>
              <a:buNone/>
              <a:tabLst/>
              <a:defRPr/>
            </a:pPr>
            <a:r>
              <a:rPr lang="nl-NL" sz="1100" b="1" dirty="0">
                <a:latin typeface="Ubuntu" panose="020B0504030602030204" pitchFamily="34" charset="0"/>
              </a:rPr>
              <a:t>situatie en gebruik. Wij adviseren je hier graag over.</a:t>
            </a:r>
          </a:p>
        </p:txBody>
      </p:sp>
      <p:sp>
        <p:nvSpPr>
          <p:cNvPr id="3" name="Tekstvak 2">
            <a:extLst>
              <a:ext uri="{FF2B5EF4-FFF2-40B4-BE49-F238E27FC236}">
                <a16:creationId xmlns:a16="http://schemas.microsoft.com/office/drawing/2014/main" id="{8AD3D2CC-8FF6-CA7C-498F-8D24EF22E0F7}"/>
              </a:ext>
            </a:extLst>
          </p:cNvPr>
          <p:cNvSpPr txBox="1"/>
          <p:nvPr/>
        </p:nvSpPr>
        <p:spPr>
          <a:xfrm>
            <a:off x="328230" y="2341655"/>
            <a:ext cx="5220792" cy="161582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Welke werkzaamheden zijn 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Het huis moet goed geïsoleerd zijn voor deze manier van verwarmen. </a:t>
            </a:r>
            <a:r>
              <a:rPr lang="nl-NL" sz="1100" dirty="0">
                <a:solidFill>
                  <a:prstClr val="black"/>
                </a:solidFill>
                <a:latin typeface="Ubuntu" panose="020B0504030602030204" pitchFamily="34" charset="0"/>
              </a:rPr>
              <a:t>Nog niet (goed) geïsoleerd? Vraag dan naar de mogelijkheden om met een paneelwarmtepomp aardgasvrij-gereed te worden.</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Er moet plaats gemaakt worden voor het apparaat binnen. Ongeveer </a:t>
            </a:r>
            <a:r>
              <a:rPr lang="nl-NL" sz="1100" dirty="0">
                <a:solidFill>
                  <a:prstClr val="black"/>
                </a:solidFill>
                <a:latin typeface="Ubuntu" panose="020B0504030602030204" pitchFamily="34" charset="0"/>
              </a:rPr>
              <a:t>40</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bij 65 centimeter op de vloer en </a:t>
            </a:r>
            <a:r>
              <a:rPr lang="nl-NL" sz="1100" dirty="0">
                <a:solidFill>
                  <a:prstClr val="black"/>
                </a:solidFill>
                <a:latin typeface="Ubuntu" panose="020B0504030602030204" pitchFamily="34" charset="0"/>
              </a:rPr>
              <a:t>185 centimeter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hoog.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Op het dak moet ruimte zijn voor 6 </a:t>
            </a:r>
            <a:r>
              <a:rPr lang="nl-NL" sz="1100" dirty="0">
                <a:solidFill>
                  <a:prstClr val="black"/>
                </a:solidFill>
                <a:latin typeface="Ubuntu" panose="020B0504030602030204" pitchFamily="34" charset="0"/>
              </a:rPr>
              <a:t>PVT-Warmtepomp</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panelen. Dit kan ook door bestaande zonnepanelen te vervangen.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solidFill>
                  <a:prstClr val="black"/>
                </a:solidFill>
                <a:latin typeface="Ubuntu" panose="020B0504030602030204" pitchFamily="34" charset="0"/>
              </a:rPr>
              <a:t>Er is 2</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tot 3 dagen werk in en om het huis.</a:t>
            </a:r>
          </a:p>
        </p:txBody>
      </p:sp>
      <p:sp>
        <p:nvSpPr>
          <p:cNvPr id="4" name="Tekstvak 3">
            <a:extLst>
              <a:ext uri="{FF2B5EF4-FFF2-40B4-BE49-F238E27FC236}">
                <a16:creationId xmlns:a16="http://schemas.microsoft.com/office/drawing/2014/main" id="{EA0F12EF-C49F-1CC7-6D5A-BB24C276D2BB}"/>
              </a:ext>
            </a:extLst>
          </p:cNvPr>
          <p:cNvSpPr txBox="1"/>
          <p:nvPr/>
        </p:nvSpPr>
        <p:spPr>
          <a:xfrm>
            <a:off x="328230" y="1236910"/>
            <a:ext cx="5310570" cy="1107996"/>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solidFill>
                  <a:prstClr val="black"/>
                </a:solidFill>
                <a:latin typeface="Ubuntu" panose="020B0504030602030204" pitchFamily="34" charset="0"/>
              </a:rPr>
              <a:t>De paneelwarmtepomp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haalt warmte via vloeistof in PVT-panelen uit de buitenlucht. De panelen </a:t>
            </a:r>
            <a:r>
              <a:rPr lang="nl-NL" sz="1100" dirty="0">
                <a:solidFill>
                  <a:prstClr val="black"/>
                </a:solidFill>
                <a:latin typeface="Ubuntu" panose="020B0504030602030204" pitchFamily="34" charset="0"/>
              </a:rPr>
              <a:t>wekken ook stroom op.</a:t>
            </a:r>
            <a:endPar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 warmte wordt door een warmtewisselaar verplaatst naar het water in </a:t>
            </a:r>
            <a:r>
              <a:rPr lang="nl-NL" sz="1100" dirty="0">
                <a:solidFill>
                  <a:prstClr val="black"/>
                </a:solidFill>
                <a:latin typeface="Ubuntu" panose="020B0504030602030204" pitchFamily="34" charset="0"/>
              </a:rPr>
              <a:t>de warmtepomp</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binnen.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De</a:t>
            </a:r>
            <a:r>
              <a:rPr lang="nl-NL" sz="1100" dirty="0">
                <a:solidFill>
                  <a:prstClr val="black"/>
                </a:solidFill>
                <a:latin typeface="Ubuntu" panose="020B0504030602030204" pitchFamily="34" charset="0"/>
              </a:rPr>
              <a:t>ze</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 pompt het warme water naar de radiatoren en/of vloerverwarming. </a:t>
            </a:r>
            <a:r>
              <a:rPr lang="nl-NL" sz="1100" dirty="0">
                <a:solidFill>
                  <a:prstClr val="black"/>
                </a:solidFill>
                <a:latin typeface="Ubuntu" panose="020B0504030602030204" pitchFamily="34" charset="0"/>
              </a:rPr>
              <a:t>En </a:t>
            </a:r>
            <a:r>
              <a:rPr kumimoji="0" lang="nl-NL" sz="11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rPr>
              <a:t>zorgt met de warmtebatterij ook voor warm water in de keuken en badkamer.</a:t>
            </a:r>
          </a:p>
        </p:txBody>
      </p:sp>
      <p:sp>
        <p:nvSpPr>
          <p:cNvPr id="9" name="Tekstvak 8">
            <a:extLst>
              <a:ext uri="{FF2B5EF4-FFF2-40B4-BE49-F238E27FC236}">
                <a16:creationId xmlns:a16="http://schemas.microsoft.com/office/drawing/2014/main" id="{646A2B6B-093B-4BDA-C0C6-01F13B6DF8B5}"/>
              </a:ext>
            </a:extLst>
          </p:cNvPr>
          <p:cNvSpPr txBox="1"/>
          <p:nvPr/>
        </p:nvSpPr>
        <p:spPr>
          <a:xfrm>
            <a:off x="328230" y="6959107"/>
            <a:ext cx="5220792"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Wat kun je verder van deze warmtepomp verwachten?</a:t>
            </a:r>
            <a:endPar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Zo’n warmtepomp en de PVT-panelen gaan </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25 tot </a:t>
            </a:r>
            <a:r>
              <a:rPr lang="nl-NL" sz="1100" dirty="0">
                <a:latin typeface="Ubuntu" panose="020B0504030602030204" pitchFamily="34" charset="0"/>
              </a:rPr>
              <a:t>30</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 jaar mee, als het goed onderhouden wordt. </a:t>
            </a:r>
            <a:r>
              <a:rPr lang="nl-NL" sz="1100" dirty="0">
                <a:latin typeface="Ubuntu" panose="020B0504030602030204" pitchFamily="34" charset="0"/>
              </a:rPr>
              <a:t>1 x per 2 jaar is onderhoud nodig.</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We adviseren een onderhoudsabonnement af te sluiten, waarmee ook mogelijke storingen opgelost worden.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S</a:t>
            </a:r>
            <a:r>
              <a:rPr kumimoji="0" lang="nl-NL" sz="1100" b="0" i="0" u="none" strike="noStrike" kern="1200" cap="none" spc="0" normalizeH="0" baseline="0" noProof="0" dirty="0" err="1">
                <a:ln>
                  <a:noFill/>
                </a:ln>
                <a:effectLst/>
                <a:uLnTx/>
                <a:uFillTx/>
                <a:latin typeface="Ubuntu" panose="020B0504030602030204" pitchFamily="34" charset="0"/>
                <a:ea typeface="+mn-ea"/>
                <a:cs typeface="+mn-cs"/>
              </a:rPr>
              <a:t>toringen</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 kunnen </a:t>
            </a:r>
            <a:r>
              <a:rPr lang="nl-NL" sz="1100" dirty="0">
                <a:latin typeface="Ubuntu" panose="020B0504030602030204" pitchFamily="34" charset="0"/>
              </a:rPr>
              <a:t>vaak </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digitaal op afstand opgelost worden.</a:t>
            </a:r>
          </a:p>
          <a:p>
            <a:pPr marR="0" lvl="0" algn="ctr" defTabSz="457200" rtl="0" eaLnBrk="1" fontAlgn="auto" latinLnBrk="0" hangingPunct="1">
              <a:lnSpc>
                <a:spcPct val="100000"/>
              </a:lnSpc>
              <a:spcBef>
                <a:spcPts val="0"/>
              </a:spcBef>
              <a:spcAft>
                <a:spcPts val="0"/>
              </a:spcAft>
              <a:buClrTx/>
              <a:buSzTx/>
              <a:tabLst/>
              <a:defRPr/>
            </a:pPr>
            <a:endParaRPr lang="nl-NL" sz="1100" b="1" dirty="0">
              <a:latin typeface="Ubuntu" panose="020B0504030602030204" pitchFamily="34" charset="0"/>
            </a:endParaRPr>
          </a:p>
          <a:p>
            <a:pPr marR="0" lvl="0" algn="ctr" defTabSz="457200" rtl="0" eaLnBrk="1" fontAlgn="auto" latinLnBrk="0" hangingPunct="1">
              <a:lnSpc>
                <a:spcPct val="100000"/>
              </a:lnSpc>
              <a:spcBef>
                <a:spcPts val="0"/>
              </a:spcBef>
              <a:spcAft>
                <a:spcPts val="0"/>
              </a:spcAft>
              <a:buClrTx/>
              <a:buSzTx/>
              <a:tabLst/>
              <a:defRPr/>
            </a:pPr>
            <a:r>
              <a:rPr lang="nl-NL" sz="1100" b="1" dirty="0">
                <a:latin typeface="Ubuntu" panose="020B0504030602030204" pitchFamily="34" charset="0"/>
              </a:rPr>
              <a:t>Meer weten? We helpen je graag.</a:t>
            </a:r>
            <a:endParaRPr kumimoji="0" lang="nl-NL" sz="1100" b="1" i="0" u="none" strike="noStrike" kern="1200" cap="none" spc="0" normalizeH="0" baseline="0" noProof="0" dirty="0">
              <a:ln>
                <a:noFill/>
              </a:ln>
              <a:effectLst/>
              <a:uLnTx/>
              <a:uFillTx/>
              <a:latin typeface="Ubuntu" panose="020B0504030602030204" pitchFamily="34" charset="0"/>
              <a:ea typeface="+mn-ea"/>
              <a:cs typeface="+mn-cs"/>
            </a:endParaRPr>
          </a:p>
        </p:txBody>
      </p:sp>
      <p:sp>
        <p:nvSpPr>
          <p:cNvPr id="16" name="Tekstvak 15">
            <a:extLst>
              <a:ext uri="{FF2B5EF4-FFF2-40B4-BE49-F238E27FC236}">
                <a16:creationId xmlns:a16="http://schemas.microsoft.com/office/drawing/2014/main" id="{3C7D9602-9AEA-02DD-1F5D-3A68F78C6E1C}"/>
              </a:ext>
            </a:extLst>
          </p:cNvPr>
          <p:cNvSpPr txBox="1"/>
          <p:nvPr/>
        </p:nvSpPr>
        <p:spPr>
          <a:xfrm>
            <a:off x="328236" y="410158"/>
            <a:ext cx="553489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black"/>
                </a:solidFill>
                <a:latin typeface="Tw Cen MT Condensed" panose="020B0606020104020203" pitchFamily="34" charset="0"/>
              </a:rPr>
              <a:t>Zo werkt het</a:t>
            </a:r>
            <a:endPar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a typeface="+mn-ea"/>
              <a:cs typeface="+mn-cs"/>
            </a:endParaRPr>
          </a:p>
        </p:txBody>
      </p:sp>
      <p:sp>
        <p:nvSpPr>
          <p:cNvPr id="17" name="Tekstvak 16">
            <a:extLst>
              <a:ext uri="{FF2B5EF4-FFF2-40B4-BE49-F238E27FC236}">
                <a16:creationId xmlns:a16="http://schemas.microsoft.com/office/drawing/2014/main" id="{A8B4733B-8640-36F9-CB80-4FDC96395FAF}"/>
              </a:ext>
            </a:extLst>
          </p:cNvPr>
          <p:cNvSpPr txBox="1"/>
          <p:nvPr/>
        </p:nvSpPr>
        <p:spPr>
          <a:xfrm>
            <a:off x="328235" y="929133"/>
            <a:ext cx="586275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Ubuntu" panose="020B0504030602030204" pitchFamily="34" charset="0"/>
              </a:rPr>
              <a:t>en dit kost het ongeveer</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Tree>
    <p:extLst>
      <p:ext uri="{BB962C8B-B14F-4D97-AF65-F5344CB8AC3E}">
        <p14:creationId xmlns:p14="http://schemas.microsoft.com/office/powerpoint/2010/main" val="3266765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AF4CC-9051-C8D8-5975-5772A8C7ADD4}"/>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BE24E8F9-E000-5C67-DED0-9FE4D8C43587}"/>
              </a:ext>
            </a:extLst>
          </p:cNvPr>
          <p:cNvSpPr/>
          <p:nvPr/>
        </p:nvSpPr>
        <p:spPr>
          <a:xfrm>
            <a:off x="1305197" y="2412868"/>
            <a:ext cx="5135549" cy="1361881"/>
          </a:xfrm>
          <a:prstGeom prst="rect">
            <a:avLst/>
          </a:prstGeom>
          <a:solidFill>
            <a:srgbClr val="E4F4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46FBAF6E-D8ED-DA6D-D717-5F4444499E64}"/>
              </a:ext>
            </a:extLst>
          </p:cNvPr>
          <p:cNvSpPr/>
          <p:nvPr/>
        </p:nvSpPr>
        <p:spPr>
          <a:xfrm>
            <a:off x="0" y="0"/>
            <a:ext cx="1028747" cy="9906000"/>
          </a:xfrm>
          <a:prstGeom prst="rect">
            <a:avLst/>
          </a:prstGeom>
          <a:solidFill>
            <a:srgbClr val="5DBF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117FCBEE-A885-FA86-E857-9D46C36A5582}"/>
              </a:ext>
            </a:extLst>
          </p:cNvPr>
          <p:cNvSpPr txBox="1"/>
          <p:nvPr/>
        </p:nvSpPr>
        <p:spPr>
          <a:xfrm rot="16200000">
            <a:off x="-1589999" y="6963761"/>
            <a:ext cx="420874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white"/>
                </a:solidFill>
                <a:latin typeface="Tw Cen MT Condensed" panose="020B0606020104020203" pitchFamily="34" charset="0"/>
              </a:rPr>
              <a:t>Meer weten?</a:t>
            </a:r>
            <a:endParaRPr kumimoji="0" lang="nl-NL" sz="3600" b="1" i="0" u="none" strike="noStrike" kern="1200" cap="none" spc="0" normalizeH="0" baseline="0" noProof="0" dirty="0">
              <a:ln>
                <a:noFill/>
              </a:ln>
              <a:solidFill>
                <a:prstClr val="white"/>
              </a:solidFill>
              <a:effectLst/>
              <a:uLnTx/>
              <a:uFillTx/>
              <a:latin typeface="Tw Cen MT Condensed" panose="020B0606020104020203" pitchFamily="34" charset="0"/>
              <a:ea typeface="+mn-ea"/>
              <a:cs typeface="+mn-cs"/>
            </a:endParaRPr>
          </a:p>
        </p:txBody>
      </p:sp>
      <p:sp>
        <p:nvSpPr>
          <p:cNvPr id="8" name="Tekstvak 7">
            <a:extLst>
              <a:ext uri="{FF2B5EF4-FFF2-40B4-BE49-F238E27FC236}">
                <a16:creationId xmlns:a16="http://schemas.microsoft.com/office/drawing/2014/main" id="{0ED1E7FE-5FA1-BC37-C22A-FDCCD7F285A5}"/>
              </a:ext>
            </a:extLst>
          </p:cNvPr>
          <p:cNvSpPr txBox="1"/>
          <p:nvPr/>
        </p:nvSpPr>
        <p:spPr>
          <a:xfrm>
            <a:off x="1219955" y="410158"/>
            <a:ext cx="535692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3600" b="1" dirty="0">
                <a:solidFill>
                  <a:prstClr val="black"/>
                </a:solidFill>
                <a:latin typeface="Tw Cen MT Condensed" panose="020B0606020104020203" pitchFamily="34" charset="0"/>
              </a:rPr>
              <a:t>Jij doet toch ook mee?</a:t>
            </a:r>
            <a:endParaRPr kumimoji="0" lang="nl-NL" sz="3600" b="1" i="0" u="none" strike="noStrike" kern="1200" cap="none" spc="0" normalizeH="0" baseline="0" noProof="0" dirty="0">
              <a:ln>
                <a:noFill/>
              </a:ln>
              <a:solidFill>
                <a:prstClr val="black"/>
              </a:solidFill>
              <a:effectLst/>
              <a:uLnTx/>
              <a:uFillTx/>
              <a:latin typeface="Tw Cen MT Condensed" panose="020B0606020104020203" pitchFamily="34" charset="0"/>
              <a:ea typeface="+mn-ea"/>
              <a:cs typeface="+mn-cs"/>
            </a:endParaRPr>
          </a:p>
        </p:txBody>
      </p:sp>
      <p:pic>
        <p:nvPicPr>
          <p:cNvPr id="5" name="Afbeelding 4" descr="Afbeelding met clipart, Graphics, symbool, cirkel&#10;&#10;Automatisch gegenereerde beschrijving">
            <a:extLst>
              <a:ext uri="{FF2B5EF4-FFF2-40B4-BE49-F238E27FC236}">
                <a16:creationId xmlns:a16="http://schemas.microsoft.com/office/drawing/2014/main" id="{DCD2A511-F78F-B9C1-0A96-C58583460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0656"/>
            <a:ext cx="1028747" cy="1028747"/>
          </a:xfrm>
          <a:prstGeom prst="rect">
            <a:avLst/>
          </a:prstGeom>
        </p:spPr>
      </p:pic>
      <p:sp>
        <p:nvSpPr>
          <p:cNvPr id="12" name="Tekstvak 11">
            <a:extLst>
              <a:ext uri="{FF2B5EF4-FFF2-40B4-BE49-F238E27FC236}">
                <a16:creationId xmlns:a16="http://schemas.microsoft.com/office/drawing/2014/main" id="{5BA0C024-5456-6DB1-FFCF-53F36C567A3C}"/>
              </a:ext>
            </a:extLst>
          </p:cNvPr>
          <p:cNvSpPr txBox="1"/>
          <p:nvPr/>
        </p:nvSpPr>
        <p:spPr>
          <a:xfrm>
            <a:off x="1233194" y="1312252"/>
            <a:ext cx="5343684" cy="1107996"/>
          </a:xfrm>
          <a:prstGeom prst="rect">
            <a:avLst/>
          </a:prstGeom>
          <a:noFill/>
        </p:spPr>
        <p:txBody>
          <a:bodyPr wrap="square" rtlCol="0">
            <a:spAutoFit/>
          </a:bodyPr>
          <a:lstStyle/>
          <a:p>
            <a:pPr lvl="0">
              <a:defRPr/>
            </a:pPr>
            <a:r>
              <a:rPr lang="nl-NL" sz="1100" dirty="0">
                <a:solidFill>
                  <a:prstClr val="black"/>
                </a:solidFill>
                <a:latin typeface="Ubuntu" panose="020B0504030602030204" pitchFamily="34" charset="0"/>
              </a:rPr>
              <a:t>Aardgasvrij Eiland helpt je een warmtepomp te kopen, ook als je het niet (direct) zelf kunt betalen. We helpen op verschillende manieren. Met advies over warmtepompen en met financieel advies over de kosten en leningen. Ook kunnen we helpen een geschikte installateur te vinden. Daarnaast organiseren we inkoopacties waar je aan mee kunt doen. Of een schouw van je woning, die inzicht kan geven in de mogelijkheden en kosten. </a:t>
            </a:r>
            <a:endParaRPr kumimoji="0" lang="nl-NL" sz="110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
        <p:nvSpPr>
          <p:cNvPr id="37" name="Tekstvak 36">
            <a:extLst>
              <a:ext uri="{FF2B5EF4-FFF2-40B4-BE49-F238E27FC236}">
                <a16:creationId xmlns:a16="http://schemas.microsoft.com/office/drawing/2014/main" id="{A46F0F00-B64E-9BF7-6ECE-9F95F5161D2E}"/>
              </a:ext>
            </a:extLst>
          </p:cNvPr>
          <p:cNvSpPr txBox="1"/>
          <p:nvPr/>
        </p:nvSpPr>
        <p:spPr>
          <a:xfrm>
            <a:off x="1219954" y="929133"/>
            <a:ext cx="497103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Ubuntu" panose="020B0504030602030204" pitchFamily="34" charset="0"/>
              </a:rPr>
              <a:t>Samen op weg naar een aardgasvrij eiland</a:t>
            </a:r>
            <a:endParaRPr kumimoji="0" lang="nl-NL" sz="1400" b="0" i="0" u="none" strike="noStrike" kern="1200" cap="none" spc="0" normalizeH="0" baseline="0" noProof="0" dirty="0">
              <a:ln>
                <a:noFill/>
              </a:ln>
              <a:solidFill>
                <a:prstClr val="black"/>
              </a:solidFill>
              <a:effectLst/>
              <a:uLnTx/>
              <a:uFillTx/>
              <a:latin typeface="Ubuntu" panose="020B0504030602030204" pitchFamily="34" charset="0"/>
              <a:ea typeface="+mn-ea"/>
              <a:cs typeface="+mn-cs"/>
            </a:endParaRPr>
          </a:p>
        </p:txBody>
      </p:sp>
      <p:sp>
        <p:nvSpPr>
          <p:cNvPr id="2" name="Tekstvak 1">
            <a:extLst>
              <a:ext uri="{FF2B5EF4-FFF2-40B4-BE49-F238E27FC236}">
                <a16:creationId xmlns:a16="http://schemas.microsoft.com/office/drawing/2014/main" id="{A3D70040-6B25-1F82-9317-633620A594F7}"/>
              </a:ext>
            </a:extLst>
          </p:cNvPr>
          <p:cNvSpPr txBox="1"/>
          <p:nvPr/>
        </p:nvSpPr>
        <p:spPr>
          <a:xfrm>
            <a:off x="1318437" y="8353028"/>
            <a:ext cx="2498388" cy="1338828"/>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Uitleg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rPr>
              <a:t>Dit informatieblad is een uitgave van ‘Aardgasvrij Eiland’ met informatie over het verwarmen van </a:t>
            </a:r>
            <a:r>
              <a:rPr lang="nl-NL" sz="900" dirty="0">
                <a:solidFill>
                  <a:schemeClr val="bg1"/>
                </a:solidFill>
                <a:latin typeface="Ubuntu" panose="020B0504030602030204" pitchFamily="34" charset="0"/>
              </a:rPr>
              <a:t>je</a:t>
            </a:r>
            <a:r>
              <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rPr>
              <a:t> huis zonder gas</a:t>
            </a:r>
            <a:r>
              <a:rPr lang="nl-NL" sz="900" dirty="0">
                <a:solidFill>
                  <a:schemeClr val="bg1"/>
                </a:solidFill>
                <a:latin typeface="Ubuntu" panose="020B0504030602030204" pitchFamily="34" charset="0"/>
              </a:rPr>
              <a:t>. We hebben dit met veel aandacht gemaakt, maar er kan een fout in zitten. Alle bedragen zijn een inschatting.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rPr>
              <a:t>Heb je vragen of opmerkingen? Neem dan gerust contact met ons op.</a:t>
            </a:r>
          </a:p>
        </p:txBody>
      </p:sp>
      <p:sp>
        <p:nvSpPr>
          <p:cNvPr id="14" name="Tekstvak 13">
            <a:extLst>
              <a:ext uri="{FF2B5EF4-FFF2-40B4-BE49-F238E27FC236}">
                <a16:creationId xmlns:a16="http://schemas.microsoft.com/office/drawing/2014/main" id="{80FED709-5C58-3DF6-215F-92942BACA888}"/>
              </a:ext>
            </a:extLst>
          </p:cNvPr>
          <p:cNvSpPr txBox="1"/>
          <p:nvPr/>
        </p:nvSpPr>
        <p:spPr>
          <a:xfrm>
            <a:off x="4112355" y="8353028"/>
            <a:ext cx="2341631" cy="1338828"/>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rPr>
              <a:t>Zo kun je ons bereiken</a:t>
            </a: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info@aardgasvrij-eiland.nl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www.aardgasvrij-eiland.nl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0519 – 53 50 99</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NL" sz="900" dirty="0">
                <a:solidFill>
                  <a:schemeClr val="bg1"/>
                </a:solidFill>
                <a:latin typeface="Ubuntu" panose="020B0504030602030204" pitchFamily="34" charset="0"/>
              </a:rPr>
              <a:t>	</a:t>
            </a:r>
            <a:r>
              <a:rPr lang="nl-NL" sz="900" dirty="0" err="1">
                <a:solidFill>
                  <a:schemeClr val="bg1"/>
                </a:solidFill>
                <a:latin typeface="Ubuntu" panose="020B0504030602030204" pitchFamily="34" charset="0"/>
              </a:rPr>
              <a:t>AardgasvrijEiland</a:t>
            </a:r>
            <a:endParaRPr kumimoji="0" lang="nl-NL" sz="1100" b="0" i="0" u="none" strike="noStrike" kern="1200" cap="none" spc="0" normalizeH="0" baseline="0" noProof="0" dirty="0">
              <a:ln>
                <a:noFill/>
              </a:ln>
              <a:solidFill>
                <a:schemeClr val="bg1"/>
              </a:solidFill>
              <a:effectLst/>
              <a:uLnTx/>
              <a:uFillTx/>
              <a:latin typeface="Ubuntu" panose="020B0504030602030204" pitchFamily="34" charset="0"/>
              <a:ea typeface="+mn-ea"/>
              <a:cs typeface="+mn-cs"/>
            </a:endParaRPr>
          </a:p>
        </p:txBody>
      </p:sp>
      <p:pic>
        <p:nvPicPr>
          <p:cNvPr id="16" name="Graphic 15" descr="Envelop met effen opvulling">
            <a:extLst>
              <a:ext uri="{FF2B5EF4-FFF2-40B4-BE49-F238E27FC236}">
                <a16:creationId xmlns:a16="http://schemas.microsoft.com/office/drawing/2014/main" id="{521762AB-A731-6460-1C34-D87BACDCBD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41445" y="8624522"/>
            <a:ext cx="221312" cy="221312"/>
          </a:xfrm>
          <a:prstGeom prst="rect">
            <a:avLst/>
          </a:prstGeom>
        </p:spPr>
      </p:pic>
      <p:pic>
        <p:nvPicPr>
          <p:cNvPr id="33" name="Graphic 32" descr="Wereld met effen opvulling">
            <a:extLst>
              <a:ext uri="{FF2B5EF4-FFF2-40B4-BE49-F238E27FC236}">
                <a16:creationId xmlns:a16="http://schemas.microsoft.com/office/drawing/2014/main" id="{73957576-629B-9601-1EE6-8FE5560430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41445" y="8902210"/>
            <a:ext cx="238292" cy="238292"/>
          </a:xfrm>
          <a:prstGeom prst="rect">
            <a:avLst/>
          </a:prstGeom>
        </p:spPr>
      </p:pic>
      <p:pic>
        <p:nvPicPr>
          <p:cNvPr id="35" name="Graphic 34" descr="Ontvanger met effen opvulling">
            <a:extLst>
              <a:ext uri="{FF2B5EF4-FFF2-40B4-BE49-F238E27FC236}">
                <a16:creationId xmlns:a16="http://schemas.microsoft.com/office/drawing/2014/main" id="{F6321BF9-552C-7DCF-AAAA-8AE1E79FE4E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63206" y="9169241"/>
            <a:ext cx="195305" cy="195305"/>
          </a:xfrm>
          <a:prstGeom prst="rect">
            <a:avLst/>
          </a:prstGeom>
        </p:spPr>
      </p:pic>
      <p:pic>
        <p:nvPicPr>
          <p:cNvPr id="1028" name="Picture 4" descr="facebook-icon - Restaurant Roka">
            <a:extLst>
              <a:ext uri="{FF2B5EF4-FFF2-40B4-BE49-F238E27FC236}">
                <a16:creationId xmlns:a16="http://schemas.microsoft.com/office/drawing/2014/main" id="{89ADDB8C-CB67-7E52-F3BF-360576AD683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3206" y="9430548"/>
            <a:ext cx="195305" cy="195305"/>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F6DC6F40-CC9B-2C76-6A76-E274740058CF}"/>
              </a:ext>
            </a:extLst>
          </p:cNvPr>
          <p:cNvSpPr txBox="1"/>
          <p:nvPr/>
        </p:nvSpPr>
        <p:spPr>
          <a:xfrm>
            <a:off x="1219954" y="3825960"/>
            <a:ext cx="5220792" cy="466281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Vraag &amp; Antwoord</a:t>
            </a:r>
            <a:endParaRPr kumimoji="0" lang="nl-NL" sz="1100" b="1" i="0" u="none" strike="noStrike" kern="1200" cap="none" spc="0" normalizeH="0" baseline="0" noProof="0" dirty="0">
              <a:ln>
                <a:noFill/>
              </a:ln>
              <a:solidFill>
                <a:srgbClr val="5DBF7D"/>
              </a:solidFill>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Wat zijn de voordelen van een paneelwarmtepomp?</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Buiten is het stil en binnen maakt de pomp hetzelfde geluid als een cv-ketel.</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Er is weinig onderhoud</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 want er zijn geen draaiende onderdelen.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Het systeem gaat </a:t>
            </a:r>
            <a:r>
              <a:rPr lang="nl-NL" sz="1100" dirty="0">
                <a:latin typeface="Ubuntu" panose="020B0504030602030204" pitchFamily="34" charset="0"/>
              </a:rPr>
              <a:t>lang </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mee, 25 tot 30 jaar.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Je wekt zelf stroom op, waardoor de energierekening lager is.</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Wat zijn de nadelen van </a:t>
            </a:r>
            <a:r>
              <a:rPr lang="nl-NL" sz="1100" b="1" dirty="0">
                <a:latin typeface="Ubuntu" panose="020B0504030602030204" pitchFamily="34" charset="0"/>
              </a:rPr>
              <a:t>een paneelwarmtepomp</a:t>
            </a:r>
            <a:r>
              <a:rPr kumimoji="0" lang="nl-NL" sz="1100" b="1" i="0" u="none" strike="noStrike" kern="1200" cap="none" spc="0" normalizeH="0" baseline="0" noProof="0" dirty="0">
                <a:ln>
                  <a:noFill/>
                </a:ln>
                <a:effectLst/>
                <a:uLnTx/>
                <a:uFillTx/>
                <a:latin typeface="Ubuntu" panose="020B0504030602030204" pitchFamily="34" charset="0"/>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dirty="0">
                <a:latin typeface="Ubuntu" panose="020B0504030602030204" pitchFamily="34" charset="0"/>
              </a:rPr>
              <a:t>Het is een duur systeem om te kopen, maar hiervoor kun je ook vergoedingen en leningen krijgen.</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Soms is het nodig om ook oude radiatoren te vervangen.</a:t>
            </a:r>
            <a:endParaRPr lang="nl-NL" sz="1100" dirty="0">
              <a:latin typeface="Ubuntu" panose="020B0504030602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Soms is extra isolatie van muren, ramen of het dak nodig.</a:t>
            </a:r>
          </a:p>
          <a:p>
            <a:pPr marR="0" lvl="0" algn="l" defTabSz="457200" rtl="0" eaLnBrk="1" fontAlgn="auto" latinLnBrk="0" hangingPunct="1">
              <a:lnSpc>
                <a:spcPct val="100000"/>
              </a:lnSpc>
              <a:spcBef>
                <a:spcPts val="0"/>
              </a:spcBef>
              <a:spcAft>
                <a:spcPts val="0"/>
              </a:spcAft>
              <a:buClrTx/>
              <a:buSzTx/>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Werkt een paneelwarmtepomp ook in de winter?</a:t>
            </a:r>
          </a:p>
          <a:p>
            <a:pPr marR="0" lvl="0" algn="l" defTabSz="457200" rtl="0" eaLnBrk="1" fontAlgn="auto" latinLnBrk="0" hangingPunct="1">
              <a:lnSpc>
                <a:spcPct val="100000"/>
              </a:lnSpc>
              <a:spcBef>
                <a:spcPts val="0"/>
              </a:spcBef>
              <a:spcAft>
                <a:spcPts val="0"/>
              </a:spcAft>
              <a:buClrTx/>
              <a:buSzTx/>
              <a:tabLst/>
              <a:defRPr/>
            </a:pPr>
            <a:r>
              <a:rPr kumimoji="0" lang="nl-NL" sz="1100" b="0" i="0" u="none" strike="noStrike" kern="1200" cap="none" spc="0" normalizeH="0" baseline="0" noProof="0" dirty="0">
                <a:ln>
                  <a:noFill/>
                </a:ln>
                <a:effectLst/>
                <a:uLnTx/>
                <a:uFillTx/>
                <a:latin typeface="Ubuntu" panose="020B0504030602030204" pitchFamily="34" charset="0"/>
                <a:ea typeface="+mn-ea"/>
                <a:cs typeface="+mn-cs"/>
              </a:rPr>
              <a:t>Ja. Als </a:t>
            </a:r>
            <a:r>
              <a:rPr lang="nl-NL" sz="1100" dirty="0">
                <a:latin typeface="Ubuntu" panose="020B0504030602030204" pitchFamily="34" charset="0"/>
              </a:rPr>
              <a:t>je </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huis goed geïsoleerd is, zelfs </a:t>
            </a:r>
            <a:r>
              <a:rPr lang="nl-NL" sz="1100" dirty="0">
                <a:latin typeface="Ubuntu" panose="020B0504030602030204" pitchFamily="34" charset="0"/>
              </a:rPr>
              <a:t>als het buiten -10 graden is.</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Wat als er sneeuw op de PVT-panelen blijft liggen?</a:t>
            </a:r>
          </a:p>
          <a:p>
            <a:pPr marR="0" lvl="0" algn="l" defTabSz="457200" rtl="0" eaLnBrk="1" fontAlgn="auto" latinLnBrk="0" hangingPunct="1">
              <a:lnSpc>
                <a:spcPct val="100000"/>
              </a:lnSpc>
              <a:spcBef>
                <a:spcPts val="0"/>
              </a:spcBef>
              <a:spcAft>
                <a:spcPts val="0"/>
              </a:spcAft>
              <a:buClrTx/>
              <a:buSzTx/>
              <a:tabLst/>
              <a:defRPr/>
            </a:pPr>
            <a:r>
              <a:rPr lang="nl-NL" sz="1100" dirty="0">
                <a:latin typeface="Ubuntu" panose="020B0504030602030204" pitchFamily="34" charset="0"/>
              </a:rPr>
              <a:t>De panelen wekken dan geen stroom op. Maar de warmpomp blijft wel gewoon werken. Je huis blijft dus lekker warm.</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nl-NL" sz="1100" b="1" i="0" u="none" strike="noStrike" kern="1200" cap="none" spc="0" normalizeH="0" baseline="0" noProof="0" dirty="0">
                <a:ln>
                  <a:noFill/>
                </a:ln>
                <a:effectLst/>
                <a:uLnTx/>
                <a:uFillTx/>
                <a:latin typeface="Ubuntu" panose="020B0504030602030204" pitchFamily="34" charset="0"/>
                <a:ea typeface="+mn-ea"/>
                <a:cs typeface="+mn-cs"/>
              </a:rPr>
              <a:t>Wat als ik al zonnepanelen heb?</a:t>
            </a:r>
          </a:p>
          <a:p>
            <a:pPr marR="0" lvl="0" algn="l" defTabSz="457200" rtl="0" eaLnBrk="1" fontAlgn="auto" latinLnBrk="0" hangingPunct="1">
              <a:lnSpc>
                <a:spcPct val="100000"/>
              </a:lnSpc>
              <a:spcBef>
                <a:spcPts val="0"/>
              </a:spcBef>
              <a:spcAft>
                <a:spcPts val="0"/>
              </a:spcAft>
              <a:buClrTx/>
              <a:buSzTx/>
              <a:tabLst/>
              <a:defRPr/>
            </a:pPr>
            <a:r>
              <a:rPr lang="nl-NL" sz="1100" dirty="0">
                <a:latin typeface="Ubuntu" panose="020B0504030602030204" pitchFamily="34" charset="0"/>
              </a:rPr>
              <a:t>Dat is meestal geen probleem. Vaak is er genoeg ruimte op het dak. De PVT-panelen hoeven niet de hele dag in de zon te liggen. Dus de andere kant van het dak kan ook. En je hebt ook extra stroom voor de verwarming nodig.</a:t>
            </a:r>
            <a:r>
              <a:rPr kumimoji="0" lang="nl-NL" sz="1100" b="0" i="0" u="none" strike="noStrike" kern="1200" cap="none" spc="0" normalizeH="0" baseline="0" noProof="0" dirty="0">
                <a:ln>
                  <a:noFill/>
                </a:ln>
                <a:effectLst/>
                <a:uLnTx/>
                <a:uFillTx/>
                <a:latin typeface="Ubuntu" panose="020B0504030602030204" pitchFamily="34" charset="0"/>
                <a:ea typeface="+mn-ea"/>
                <a:cs typeface="+mn-cs"/>
              </a:rPr>
              <a:t> </a:t>
            </a:r>
          </a:p>
          <a:p>
            <a:pPr marR="0" lvl="0" algn="l" defTabSz="457200" rtl="0" eaLnBrk="1" fontAlgn="auto" latinLnBrk="0" hangingPunct="1">
              <a:lnSpc>
                <a:spcPct val="100000"/>
              </a:lnSpc>
              <a:spcBef>
                <a:spcPts val="0"/>
              </a:spcBef>
              <a:spcAft>
                <a:spcPts val="0"/>
              </a:spcAft>
              <a:buClrTx/>
              <a:buSzTx/>
              <a:tabLst/>
              <a:defRPr/>
            </a:pPr>
            <a:endParaRPr lang="nl-NL" sz="1100" dirty="0">
              <a:latin typeface="Ubuntu" panose="020B0504030602030204" pitchFamily="34" charset="0"/>
            </a:endParaRPr>
          </a:p>
          <a:p>
            <a:pPr marR="0" lvl="0" algn="l" defTabSz="457200" rtl="0" eaLnBrk="1" fontAlgn="auto" latinLnBrk="0" hangingPunct="1">
              <a:lnSpc>
                <a:spcPct val="100000"/>
              </a:lnSpc>
              <a:spcBef>
                <a:spcPts val="0"/>
              </a:spcBef>
              <a:spcAft>
                <a:spcPts val="0"/>
              </a:spcAft>
              <a:buClrTx/>
              <a:buSzTx/>
              <a:tabLst/>
              <a:defRPr/>
            </a:pPr>
            <a:r>
              <a:rPr lang="nl-NL" sz="1100" b="1" dirty="0">
                <a:latin typeface="Ubuntu" panose="020B0504030602030204" pitchFamily="34" charset="0"/>
              </a:rPr>
              <a:t>M</a:t>
            </a:r>
            <a:r>
              <a:rPr kumimoji="0" lang="nl-NL" sz="1100" b="1" i="0" u="none" strike="noStrike" kern="1200" cap="none" spc="0" normalizeH="0" baseline="0" noProof="0" dirty="0">
                <a:ln>
                  <a:noFill/>
                </a:ln>
                <a:effectLst/>
                <a:uLnTx/>
                <a:uFillTx/>
                <a:latin typeface="Ubuntu" panose="020B0504030602030204" pitchFamily="34" charset="0"/>
                <a:ea typeface="+mn-ea"/>
                <a:cs typeface="+mn-cs"/>
              </a:rPr>
              <a:t>eer vragen? </a:t>
            </a:r>
            <a:r>
              <a:rPr lang="nl-NL" sz="1100" dirty="0">
                <a:latin typeface="Ubuntu" panose="020B0504030602030204" pitchFamily="34" charset="0"/>
              </a:rPr>
              <a:t>Kijk op de website: www.aardgasvrij-eiland.nl of vraag het ons.</a:t>
            </a:r>
            <a:endParaRPr kumimoji="0" lang="nl-NL" sz="1100" b="0" i="0" u="none" strike="noStrike" kern="1200" cap="none" spc="0" normalizeH="0" baseline="0" noProof="0" dirty="0">
              <a:ln>
                <a:noFill/>
              </a:ln>
              <a:effectLst/>
              <a:uLnTx/>
              <a:uFillTx/>
              <a:latin typeface="Ubuntu" panose="020B0504030602030204" pitchFamily="34" charset="0"/>
              <a:ea typeface="+mn-ea"/>
              <a:cs typeface="+mn-cs"/>
            </a:endParaRPr>
          </a:p>
        </p:txBody>
      </p:sp>
      <p:sp>
        <p:nvSpPr>
          <p:cNvPr id="9" name="Tekstvak 8">
            <a:extLst>
              <a:ext uri="{FF2B5EF4-FFF2-40B4-BE49-F238E27FC236}">
                <a16:creationId xmlns:a16="http://schemas.microsoft.com/office/drawing/2014/main" id="{05B9085C-CA9D-F6B1-48EE-780F4FBC851F}"/>
              </a:ext>
            </a:extLst>
          </p:cNvPr>
          <p:cNvSpPr txBox="1"/>
          <p:nvPr/>
        </p:nvSpPr>
        <p:spPr>
          <a:xfrm>
            <a:off x="1305196" y="2489636"/>
            <a:ext cx="5135549" cy="12772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100" b="1" dirty="0">
                <a:solidFill>
                  <a:srgbClr val="5DBF7D"/>
                </a:solidFill>
                <a:latin typeface="Ubuntu" panose="020B0504030602030204" pitchFamily="34" charset="0"/>
              </a:rPr>
              <a:t>Samen zetten we deze stappen naar een warmtepomp:</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geven gratis advies over het aardgasvrij maken van je huis.</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informeren je over de mogelijkheden van vergoedingen en leningen. We helpen dat aan te vragen.</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organiseren inkoopacties om een goede installateur te vinden en korting te regelen.</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l-NL" sz="1100" dirty="0">
                <a:latin typeface="Ubuntu" panose="020B0504030602030204" pitchFamily="34" charset="0"/>
              </a:rPr>
              <a:t>We helpen je een warmtepomp te kiezen, ook buiten de inkoopacties.</a:t>
            </a:r>
          </a:p>
        </p:txBody>
      </p:sp>
    </p:spTree>
    <p:extLst>
      <p:ext uri="{BB962C8B-B14F-4D97-AF65-F5344CB8AC3E}">
        <p14:creationId xmlns:p14="http://schemas.microsoft.com/office/powerpoint/2010/main" val="3991057923"/>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CFA4285C18D54BBC2CBAFCC347D12C" ma:contentTypeVersion="19" ma:contentTypeDescription="Een nieuw document maken." ma:contentTypeScope="" ma:versionID="a5f2882d18e941bd0fee0c5303575de3">
  <xsd:schema xmlns:xsd="http://www.w3.org/2001/XMLSchema" xmlns:xs="http://www.w3.org/2001/XMLSchema" xmlns:p="http://schemas.microsoft.com/office/2006/metadata/properties" xmlns:ns2="1e59a526-51d7-480a-abd1-9a501a1b76c6" xmlns:ns3="f9d95447-1945-4029-8288-27de6560f321" targetNamespace="http://schemas.microsoft.com/office/2006/metadata/properties" ma:root="true" ma:fieldsID="ec37a2bd3e65dd1935e82d6ec0b43407" ns2:_="" ns3:_="">
    <xsd:import namespace="1e59a526-51d7-480a-abd1-9a501a1b76c6"/>
    <xsd:import namespace="f9d95447-1945-4029-8288-27de6560f32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59a526-51d7-480a-abd1-9a501a1b76c6"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b3045801-96a8-4e75-948b-0f4b6a7d19d7}" ma:internalName="TaxCatchAll" ma:showField="CatchAllData" ma:web="1e59a526-51d7-480a-abd1-9a501a1b76c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9d95447-1945-4029-8288-27de6560f32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99ecaacb-eeee-4208-9448-916bff7cee3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9d95447-1945-4029-8288-27de6560f321">
      <Terms xmlns="http://schemas.microsoft.com/office/infopath/2007/PartnerControls"/>
    </lcf76f155ced4ddcb4097134ff3c332f>
    <TaxCatchAll xmlns="1e59a526-51d7-480a-abd1-9a501a1b76c6" xsi:nil="true"/>
  </documentManagement>
</p:properties>
</file>

<file path=customXml/itemProps1.xml><?xml version="1.0" encoding="utf-8"?>
<ds:datastoreItem xmlns:ds="http://schemas.openxmlformats.org/officeDocument/2006/customXml" ds:itemID="{DB19073E-E7A3-4372-BE7B-2F939477DD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59a526-51d7-480a-abd1-9a501a1b76c6"/>
    <ds:schemaRef ds:uri="f9d95447-1945-4029-8288-27de6560f3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4B24C9-E503-40E7-AF11-F6B8A6D11AB8}">
  <ds:schemaRefs>
    <ds:schemaRef ds:uri="http://schemas.microsoft.com/sharepoint/v3/contenttype/forms"/>
  </ds:schemaRefs>
</ds:datastoreItem>
</file>

<file path=customXml/itemProps3.xml><?xml version="1.0" encoding="utf-8"?>
<ds:datastoreItem xmlns:ds="http://schemas.openxmlformats.org/officeDocument/2006/customXml" ds:itemID="{112C2F4A-E9FA-45C5-A63B-7A468FE9DB70}">
  <ds:schemaRefs>
    <ds:schemaRef ds:uri="http://www.w3.org/XML/1998/namespace"/>
    <ds:schemaRef ds:uri="1e59a526-51d7-480a-abd1-9a501a1b76c6"/>
    <ds:schemaRef ds:uri="http://schemas.microsoft.com/office/2006/metadata/properties"/>
    <ds:schemaRef ds:uri="http://purl.org/dc/terms/"/>
    <ds:schemaRef ds:uri="http://schemas.microsoft.com/office/2006/documentManagement/types"/>
    <ds:schemaRef ds:uri="f9d95447-1945-4029-8288-27de6560f321"/>
    <ds:schemaRef ds:uri="http://schemas.microsoft.com/office/infopath/2007/PartnerControls"/>
    <ds:schemaRef ds:uri="http://schemas.openxmlformats.org/package/2006/metadata/core-propertie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3423</TotalTime>
  <Words>1331</Words>
  <Application>Microsoft Office PowerPoint</Application>
  <PresentationFormat>A4 (210 x 297 mm)</PresentationFormat>
  <Paragraphs>93</Paragraphs>
  <Slides>4</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4</vt:i4>
      </vt:variant>
    </vt:vector>
  </HeadingPairs>
  <TitlesOfParts>
    <vt:vector size="11" baseType="lpstr">
      <vt:lpstr>Aptos</vt:lpstr>
      <vt:lpstr>Aptos Display</vt:lpstr>
      <vt:lpstr>Arial</vt:lpstr>
      <vt:lpstr>Segoe Print</vt:lpstr>
      <vt:lpstr>Tw Cen MT Condensed</vt:lpstr>
      <vt:lpstr>Ubuntu</vt:lpstr>
      <vt:lpstr>Kantoorthema</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Johan Duut | Procap</dc:creator>
  <cp:lastModifiedBy>Barendregt, Geske</cp:lastModifiedBy>
  <cp:revision>17</cp:revision>
  <dcterms:created xsi:type="dcterms:W3CDTF">2024-02-28T14:09:57Z</dcterms:created>
  <dcterms:modified xsi:type="dcterms:W3CDTF">2025-12-10T11:38:58Z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0x01010098CFA4285C18D54BBC2CBAFCC347D12C</vt:lpwstr>
  </property>
  <property fmtid="{D5CDD505-2E9C-101B-9397-08002B2CF9AE}" pid="3" name="MediaServiceImageTags">
    <vt:lpwstr/>
  </property>
</Properties>
</file>