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64" r:id="rId5"/>
    <p:sldId id="260" r:id="rId6"/>
    <p:sldId id="262" r:id="rId7"/>
    <p:sldId id="263" r:id="rId8"/>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DBF7D"/>
    <a:srgbClr val="E4F4E9"/>
    <a:srgbClr val="C6E8D1"/>
    <a:srgbClr val="292A29"/>
    <a:srgbClr val="43496B"/>
    <a:srgbClr val="EDEDEC"/>
    <a:srgbClr val="3D3D3D"/>
    <a:srgbClr val="ECECEC"/>
    <a:srgbClr val="282828"/>
    <a:srgbClr val="1D1D1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21CECC2-B151-4CC5-9A34-97F2AB8D5EA3}" v="2" dt="2025-10-17T10:00:29.27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3" d="100"/>
          <a:sy n="83" d="100"/>
        </p:scale>
        <p:origin x="870"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han Duut | Procap" userId="9379e0fc-650c-4cac-b20a-18c13fb3e45f" providerId="ADAL" clId="{A7073652-F305-4EB2-9C16-221A1F3011A8}"/>
    <pc:docChg chg="undo custSel modSld">
      <pc:chgData name="Johan Duut | Procap" userId="9379e0fc-650c-4cac-b20a-18c13fb3e45f" providerId="ADAL" clId="{A7073652-F305-4EB2-9C16-221A1F3011A8}" dt="2025-10-17T10:03:00.363" v="124" actId="20577"/>
      <pc:docMkLst>
        <pc:docMk/>
      </pc:docMkLst>
      <pc:sldChg chg="modSp mod">
        <pc:chgData name="Johan Duut | Procap" userId="9379e0fc-650c-4cac-b20a-18c13fb3e45f" providerId="ADAL" clId="{A7073652-F305-4EB2-9C16-221A1F3011A8}" dt="2025-10-17T10:03:00.363" v="124" actId="20577"/>
        <pc:sldMkLst>
          <pc:docMk/>
          <pc:sldMk cId="3266765107" sldId="262"/>
        </pc:sldMkLst>
        <pc:spChg chg="mod">
          <ac:chgData name="Johan Duut | Procap" userId="9379e0fc-650c-4cac-b20a-18c13fb3e45f" providerId="ADAL" clId="{A7073652-F305-4EB2-9C16-221A1F3011A8}" dt="2025-10-17T10:02:25.339" v="117" actId="20577"/>
          <ac:spMkLst>
            <pc:docMk/>
            <pc:sldMk cId="3266765107" sldId="262"/>
            <ac:spMk id="2" creationId="{57AEFEC4-5D0E-CA86-A30F-81C897923B0F}"/>
          </ac:spMkLst>
        </pc:spChg>
        <pc:spChg chg="mod">
          <ac:chgData name="Johan Duut | Procap" userId="9379e0fc-650c-4cac-b20a-18c13fb3e45f" providerId="ADAL" clId="{A7073652-F305-4EB2-9C16-221A1F3011A8}" dt="2025-10-17T10:03:00.363" v="124" actId="20577"/>
          <ac:spMkLst>
            <pc:docMk/>
            <pc:sldMk cId="3266765107" sldId="262"/>
            <ac:spMk id="9" creationId="{646A2B6B-093B-4BDA-C0C6-01F13B6DF8B5}"/>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nl-NL"/>
              <a:t>Klik om stijl te bewerken</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a:t>Klikken om de ondertitelstijl van het model te bewerken</a:t>
            </a:r>
            <a:endParaRPr lang="en-US" dirty="0"/>
          </a:p>
        </p:txBody>
      </p:sp>
      <p:sp>
        <p:nvSpPr>
          <p:cNvPr id="4" name="Date Placeholder 3"/>
          <p:cNvSpPr>
            <a:spLocks noGrp="1"/>
          </p:cNvSpPr>
          <p:nvPr>
            <p:ph type="dt" sz="half" idx="10"/>
          </p:nvPr>
        </p:nvSpPr>
        <p:spPr/>
        <p:txBody>
          <a:bodyPr/>
          <a:lstStyle/>
          <a:p>
            <a:fld id="{B81F2D62-9D7D-4D8E-8AFC-C624F73C8D96}" type="datetimeFigureOut">
              <a:rPr lang="nl-NL" smtClean="0"/>
              <a:t>10-12-2025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8F29D90-0C57-437E-89D5-BAD973C14CB2}" type="slidenum">
              <a:rPr lang="nl-NL" smtClean="0"/>
              <a:t>‹nr.›</a:t>
            </a:fld>
            <a:endParaRPr lang="nl-NL"/>
          </a:p>
        </p:txBody>
      </p:sp>
    </p:spTree>
    <p:extLst>
      <p:ext uri="{BB962C8B-B14F-4D97-AF65-F5344CB8AC3E}">
        <p14:creationId xmlns:p14="http://schemas.microsoft.com/office/powerpoint/2010/main" val="1993557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B81F2D62-9D7D-4D8E-8AFC-C624F73C8D96}" type="datetimeFigureOut">
              <a:rPr lang="nl-NL" smtClean="0"/>
              <a:t>10-12-2025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8F29D90-0C57-437E-89D5-BAD973C14CB2}" type="slidenum">
              <a:rPr lang="nl-NL" smtClean="0"/>
              <a:t>‹nr.›</a:t>
            </a:fld>
            <a:endParaRPr lang="nl-NL"/>
          </a:p>
        </p:txBody>
      </p:sp>
    </p:spTree>
    <p:extLst>
      <p:ext uri="{BB962C8B-B14F-4D97-AF65-F5344CB8AC3E}">
        <p14:creationId xmlns:p14="http://schemas.microsoft.com/office/powerpoint/2010/main" val="24799585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nl-NL"/>
              <a:t>Klik om stijl te bewerken</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nl-NL"/>
              <a:t>Klikken om de tekststijl van het model te bewerken</a:t>
            </a:r>
          </a:p>
        </p:txBody>
      </p:sp>
      <p:sp>
        <p:nvSpPr>
          <p:cNvPr id="4" name="Date Placeholder 3"/>
          <p:cNvSpPr>
            <a:spLocks noGrp="1"/>
          </p:cNvSpPr>
          <p:nvPr>
            <p:ph type="dt" sz="half" idx="10"/>
          </p:nvPr>
        </p:nvSpPr>
        <p:spPr/>
        <p:txBody>
          <a:bodyPr/>
          <a:lstStyle/>
          <a:p>
            <a:fld id="{B81F2D62-9D7D-4D8E-8AFC-C624F73C8D96}" type="datetimeFigureOut">
              <a:rPr lang="nl-NL" smtClean="0"/>
              <a:t>10-12-2025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8F29D90-0C57-437E-89D5-BAD973C14CB2}" type="slidenum">
              <a:rPr lang="nl-NL" smtClean="0"/>
              <a:t>‹nr.›</a:t>
            </a:fld>
            <a:endParaRPr lang="nl-NL"/>
          </a:p>
        </p:txBody>
      </p:sp>
    </p:spTree>
    <p:extLst>
      <p:ext uri="{BB962C8B-B14F-4D97-AF65-F5344CB8AC3E}">
        <p14:creationId xmlns:p14="http://schemas.microsoft.com/office/powerpoint/2010/main" val="23051503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Date Placeholder 4"/>
          <p:cNvSpPr>
            <a:spLocks noGrp="1"/>
          </p:cNvSpPr>
          <p:nvPr>
            <p:ph type="dt" sz="half" idx="10"/>
          </p:nvPr>
        </p:nvSpPr>
        <p:spPr/>
        <p:txBody>
          <a:bodyPr/>
          <a:lstStyle/>
          <a:p>
            <a:fld id="{B81F2D62-9D7D-4D8E-8AFC-C624F73C8D96}" type="datetimeFigureOut">
              <a:rPr lang="nl-NL" smtClean="0"/>
              <a:t>10-12-2025</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58F29D90-0C57-437E-89D5-BAD973C14CB2}" type="slidenum">
              <a:rPr lang="nl-NL" smtClean="0"/>
              <a:t>‹nr.›</a:t>
            </a:fld>
            <a:endParaRPr lang="nl-NL"/>
          </a:p>
        </p:txBody>
      </p:sp>
    </p:spTree>
    <p:extLst>
      <p:ext uri="{BB962C8B-B14F-4D97-AF65-F5344CB8AC3E}">
        <p14:creationId xmlns:p14="http://schemas.microsoft.com/office/powerpoint/2010/main" val="11220372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nl-NL"/>
              <a:t>Klik om stijl te bewerken</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a:t>Klikken om de tekststijl van het model te bewerken</a:t>
            </a:r>
          </a:p>
        </p:txBody>
      </p:sp>
      <p:sp>
        <p:nvSpPr>
          <p:cNvPr id="4" name="Content Placeholder 3"/>
          <p:cNvSpPr>
            <a:spLocks noGrp="1"/>
          </p:cNvSpPr>
          <p:nvPr>
            <p:ph sz="half" idx="2"/>
          </p:nvPr>
        </p:nvSpPr>
        <p:spPr>
          <a:xfrm>
            <a:off x="472381" y="3618442"/>
            <a:ext cx="2901255" cy="532218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a:t>Klikken om de tekststijl van het model te bewerken</a:t>
            </a:r>
          </a:p>
        </p:txBody>
      </p:sp>
      <p:sp>
        <p:nvSpPr>
          <p:cNvPr id="6" name="Content Placeholder 5"/>
          <p:cNvSpPr>
            <a:spLocks noGrp="1"/>
          </p:cNvSpPr>
          <p:nvPr>
            <p:ph sz="quarter" idx="4"/>
          </p:nvPr>
        </p:nvSpPr>
        <p:spPr>
          <a:xfrm>
            <a:off x="3471863" y="3618442"/>
            <a:ext cx="2915543" cy="532218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7" name="Date Placeholder 6"/>
          <p:cNvSpPr>
            <a:spLocks noGrp="1"/>
          </p:cNvSpPr>
          <p:nvPr>
            <p:ph type="dt" sz="half" idx="10"/>
          </p:nvPr>
        </p:nvSpPr>
        <p:spPr/>
        <p:txBody>
          <a:bodyPr/>
          <a:lstStyle/>
          <a:p>
            <a:fld id="{B81F2D62-9D7D-4D8E-8AFC-C624F73C8D96}" type="datetimeFigureOut">
              <a:rPr lang="nl-NL" smtClean="0"/>
              <a:t>10-12-2025</a:t>
            </a:fld>
            <a:endParaRPr lang="nl-NL"/>
          </a:p>
        </p:txBody>
      </p:sp>
      <p:sp>
        <p:nvSpPr>
          <p:cNvPr id="8" name="Footer Placeholder 7"/>
          <p:cNvSpPr>
            <a:spLocks noGrp="1"/>
          </p:cNvSpPr>
          <p:nvPr>
            <p:ph type="ftr" sz="quarter" idx="11"/>
          </p:nvPr>
        </p:nvSpPr>
        <p:spPr/>
        <p:txBody>
          <a:bodyPr/>
          <a:lstStyle/>
          <a:p>
            <a:endParaRPr lang="nl-NL"/>
          </a:p>
        </p:txBody>
      </p:sp>
      <p:sp>
        <p:nvSpPr>
          <p:cNvPr id="9" name="Slide Number Placeholder 8"/>
          <p:cNvSpPr>
            <a:spLocks noGrp="1"/>
          </p:cNvSpPr>
          <p:nvPr>
            <p:ph type="sldNum" sz="quarter" idx="12"/>
          </p:nvPr>
        </p:nvSpPr>
        <p:spPr/>
        <p:txBody>
          <a:bodyPr/>
          <a:lstStyle/>
          <a:p>
            <a:fld id="{58F29D90-0C57-437E-89D5-BAD973C14CB2}" type="slidenum">
              <a:rPr lang="nl-NL" smtClean="0"/>
              <a:t>‹nr.›</a:t>
            </a:fld>
            <a:endParaRPr lang="nl-NL"/>
          </a:p>
        </p:txBody>
      </p:sp>
    </p:spTree>
    <p:extLst>
      <p:ext uri="{BB962C8B-B14F-4D97-AF65-F5344CB8AC3E}">
        <p14:creationId xmlns:p14="http://schemas.microsoft.com/office/powerpoint/2010/main" val="1064135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Date Placeholder 2"/>
          <p:cNvSpPr>
            <a:spLocks noGrp="1"/>
          </p:cNvSpPr>
          <p:nvPr>
            <p:ph type="dt" sz="half" idx="10"/>
          </p:nvPr>
        </p:nvSpPr>
        <p:spPr/>
        <p:txBody>
          <a:bodyPr/>
          <a:lstStyle/>
          <a:p>
            <a:fld id="{B81F2D62-9D7D-4D8E-8AFC-C624F73C8D96}" type="datetimeFigureOut">
              <a:rPr lang="nl-NL" smtClean="0"/>
              <a:t>10-12-2025</a:t>
            </a:fld>
            <a:endParaRPr lang="nl-NL"/>
          </a:p>
        </p:txBody>
      </p:sp>
      <p:sp>
        <p:nvSpPr>
          <p:cNvPr id="4" name="Footer Placeholder 3"/>
          <p:cNvSpPr>
            <a:spLocks noGrp="1"/>
          </p:cNvSpPr>
          <p:nvPr>
            <p:ph type="ftr" sz="quarter" idx="11"/>
          </p:nvPr>
        </p:nvSpPr>
        <p:spPr/>
        <p:txBody>
          <a:bodyPr/>
          <a:lstStyle/>
          <a:p>
            <a:endParaRPr lang="nl-NL"/>
          </a:p>
        </p:txBody>
      </p:sp>
      <p:sp>
        <p:nvSpPr>
          <p:cNvPr id="5" name="Slide Number Placeholder 4"/>
          <p:cNvSpPr>
            <a:spLocks noGrp="1"/>
          </p:cNvSpPr>
          <p:nvPr>
            <p:ph type="sldNum" sz="quarter" idx="12"/>
          </p:nvPr>
        </p:nvSpPr>
        <p:spPr/>
        <p:txBody>
          <a:bodyPr/>
          <a:lstStyle/>
          <a:p>
            <a:fld id="{58F29D90-0C57-437E-89D5-BAD973C14CB2}" type="slidenum">
              <a:rPr lang="nl-NL" smtClean="0"/>
              <a:t>‹nr.›</a:t>
            </a:fld>
            <a:endParaRPr lang="nl-NL"/>
          </a:p>
        </p:txBody>
      </p:sp>
    </p:spTree>
    <p:extLst>
      <p:ext uri="{BB962C8B-B14F-4D97-AF65-F5344CB8AC3E}">
        <p14:creationId xmlns:p14="http://schemas.microsoft.com/office/powerpoint/2010/main" val="5783905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1F2D62-9D7D-4D8E-8AFC-C624F73C8D96}" type="datetimeFigureOut">
              <a:rPr lang="nl-NL" smtClean="0"/>
              <a:t>10-12-2025</a:t>
            </a:fld>
            <a:endParaRPr lang="nl-NL"/>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58F29D90-0C57-437E-89D5-BAD973C14CB2}" type="slidenum">
              <a:rPr lang="nl-NL" smtClean="0"/>
              <a:t>‹nr.›</a:t>
            </a:fld>
            <a:endParaRPr lang="nl-NL"/>
          </a:p>
        </p:txBody>
      </p:sp>
    </p:spTree>
    <p:extLst>
      <p:ext uri="{BB962C8B-B14F-4D97-AF65-F5344CB8AC3E}">
        <p14:creationId xmlns:p14="http://schemas.microsoft.com/office/powerpoint/2010/main" val="3192905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l-NL"/>
              <a:t>Klik om stijl te bewerken</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B81F2D62-9D7D-4D8E-8AFC-C624F73C8D96}" type="datetimeFigureOut">
              <a:rPr lang="nl-NL" smtClean="0"/>
              <a:t>10-12-2025</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58F29D90-0C57-437E-89D5-BAD973C14CB2}" type="slidenum">
              <a:rPr lang="nl-NL" smtClean="0"/>
              <a:t>‹nr.›</a:t>
            </a:fld>
            <a:endParaRPr lang="nl-NL"/>
          </a:p>
        </p:txBody>
      </p:sp>
    </p:spTree>
    <p:extLst>
      <p:ext uri="{BB962C8B-B14F-4D97-AF65-F5344CB8AC3E}">
        <p14:creationId xmlns:p14="http://schemas.microsoft.com/office/powerpoint/2010/main" val="17200095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l-NL"/>
              <a:t>Klik om stijl te bewerken</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Klik op het pictogram als u een afbeelding wilt toevoegen</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B81F2D62-9D7D-4D8E-8AFC-C624F73C8D96}" type="datetimeFigureOut">
              <a:rPr lang="nl-NL" smtClean="0"/>
              <a:t>10-12-2025</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58F29D90-0C57-437E-89D5-BAD973C14CB2}" type="slidenum">
              <a:rPr lang="nl-NL" smtClean="0"/>
              <a:t>‹nr.›</a:t>
            </a:fld>
            <a:endParaRPr lang="nl-NL"/>
          </a:p>
        </p:txBody>
      </p:sp>
    </p:spTree>
    <p:extLst>
      <p:ext uri="{BB962C8B-B14F-4D97-AF65-F5344CB8AC3E}">
        <p14:creationId xmlns:p14="http://schemas.microsoft.com/office/powerpoint/2010/main" val="41078263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Vertical Text Placeholder 2"/>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B81F2D62-9D7D-4D8E-8AFC-C624F73C8D96}" type="datetimeFigureOut">
              <a:rPr lang="nl-NL" smtClean="0"/>
              <a:t>10-12-2025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8F29D90-0C57-437E-89D5-BAD973C14CB2}" type="slidenum">
              <a:rPr lang="nl-NL" smtClean="0"/>
              <a:t>‹nr.›</a:t>
            </a:fld>
            <a:endParaRPr lang="nl-NL"/>
          </a:p>
        </p:txBody>
      </p:sp>
    </p:spTree>
    <p:extLst>
      <p:ext uri="{BB962C8B-B14F-4D97-AF65-F5344CB8AC3E}">
        <p14:creationId xmlns:p14="http://schemas.microsoft.com/office/powerpoint/2010/main" val="21923385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nl-NL"/>
              <a:t>Klik om stijl te bewerken</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B81F2D62-9D7D-4D8E-8AFC-C624F73C8D96}" type="datetimeFigureOut">
              <a:rPr lang="nl-NL" smtClean="0"/>
              <a:t>10-12-2025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8F29D90-0C57-437E-89D5-BAD973C14CB2}" type="slidenum">
              <a:rPr lang="nl-NL" smtClean="0"/>
              <a:t>‹nr.›</a:t>
            </a:fld>
            <a:endParaRPr lang="nl-NL"/>
          </a:p>
        </p:txBody>
      </p:sp>
    </p:spTree>
    <p:extLst>
      <p:ext uri="{BB962C8B-B14F-4D97-AF65-F5344CB8AC3E}">
        <p14:creationId xmlns:p14="http://schemas.microsoft.com/office/powerpoint/2010/main" val="28829173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nl-NL"/>
              <a:t>Klik om stijl te bewerken</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82000"/>
                  </a:schemeClr>
                </a:solidFill>
              </a:defRPr>
            </a:lvl1pPr>
          </a:lstStyle>
          <a:p>
            <a:fld id="{B81F2D62-9D7D-4D8E-8AFC-C624F73C8D96}" type="datetimeFigureOut">
              <a:rPr lang="nl-NL" smtClean="0"/>
              <a:t>10-12-2025</a:t>
            </a:fld>
            <a:endParaRPr lang="nl-NL"/>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nl-NL"/>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82000"/>
                  </a:schemeClr>
                </a:solidFill>
              </a:defRPr>
            </a:lvl1pPr>
          </a:lstStyle>
          <a:p>
            <a:fld id="{58F29D90-0C57-437E-89D5-BAD973C14CB2}" type="slidenum">
              <a:rPr lang="nl-NL" smtClean="0"/>
              <a:t>‹nr.›</a:t>
            </a:fld>
            <a:endParaRPr lang="nl-NL"/>
          </a:p>
        </p:txBody>
      </p:sp>
    </p:spTree>
    <p:extLst>
      <p:ext uri="{BB962C8B-B14F-4D97-AF65-F5344CB8AC3E}">
        <p14:creationId xmlns:p14="http://schemas.microsoft.com/office/powerpoint/2010/main" val="351690263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3.sv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 Id="rId9"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4F6D67-DC02-93E1-5E44-DF40B2488AF0}"/>
            </a:ext>
          </a:extLst>
        </p:cNvPr>
        <p:cNvGrpSpPr/>
        <p:nvPr/>
      </p:nvGrpSpPr>
      <p:grpSpPr>
        <a:xfrm>
          <a:off x="0" y="0"/>
          <a:ext cx="0" cy="0"/>
          <a:chOff x="0" y="0"/>
          <a:chExt cx="0" cy="0"/>
        </a:xfrm>
      </p:grpSpPr>
      <p:sp>
        <p:nvSpPr>
          <p:cNvPr id="6" name="Rechthoek 5">
            <a:extLst>
              <a:ext uri="{FF2B5EF4-FFF2-40B4-BE49-F238E27FC236}">
                <a16:creationId xmlns:a16="http://schemas.microsoft.com/office/drawing/2014/main" id="{2B6CBF9F-70EF-6375-8A24-3221A4FA7115}"/>
              </a:ext>
            </a:extLst>
          </p:cNvPr>
          <p:cNvSpPr/>
          <p:nvPr/>
        </p:nvSpPr>
        <p:spPr>
          <a:xfrm>
            <a:off x="5835516" y="0"/>
            <a:ext cx="1028747" cy="9906000"/>
          </a:xfrm>
          <a:prstGeom prst="rect">
            <a:avLst/>
          </a:prstGeom>
          <a:solidFill>
            <a:srgbClr val="5DBF7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7" name="Tekstvak 6">
            <a:extLst>
              <a:ext uri="{FF2B5EF4-FFF2-40B4-BE49-F238E27FC236}">
                <a16:creationId xmlns:a16="http://schemas.microsoft.com/office/drawing/2014/main" id="{A771046A-88E2-7E39-26AB-07767B8B20ED}"/>
              </a:ext>
            </a:extLst>
          </p:cNvPr>
          <p:cNvSpPr txBox="1"/>
          <p:nvPr/>
        </p:nvSpPr>
        <p:spPr>
          <a:xfrm rot="16200000">
            <a:off x="4245517" y="6963761"/>
            <a:ext cx="4208745"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3600" b="1" i="0" u="none" strike="noStrike" kern="1200" cap="none" spc="0" normalizeH="0" baseline="0" noProof="0" dirty="0">
                <a:ln>
                  <a:noFill/>
                </a:ln>
                <a:solidFill>
                  <a:prstClr val="white"/>
                </a:solidFill>
                <a:effectLst/>
                <a:uLnTx/>
                <a:uFillTx/>
                <a:latin typeface="Tw Cen MT Condensed" panose="020B0606020104020203" pitchFamily="34" charset="0"/>
                <a:ea typeface="+mn-ea"/>
                <a:cs typeface="+mn-cs"/>
              </a:rPr>
              <a:t>Informatieblad</a:t>
            </a:r>
          </a:p>
        </p:txBody>
      </p:sp>
      <p:sp>
        <p:nvSpPr>
          <p:cNvPr id="8" name="Tekstvak 7">
            <a:extLst>
              <a:ext uri="{FF2B5EF4-FFF2-40B4-BE49-F238E27FC236}">
                <a16:creationId xmlns:a16="http://schemas.microsoft.com/office/drawing/2014/main" id="{3E2988D7-14B5-B630-1C25-343F242DF9E3}"/>
              </a:ext>
            </a:extLst>
          </p:cNvPr>
          <p:cNvSpPr txBox="1"/>
          <p:nvPr/>
        </p:nvSpPr>
        <p:spPr>
          <a:xfrm>
            <a:off x="202809" y="416557"/>
            <a:ext cx="5356924"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l-NL" sz="3600" b="1" dirty="0">
                <a:solidFill>
                  <a:prstClr val="black"/>
                </a:solidFill>
                <a:latin typeface="Tw Cen MT Condensed" panose="020B0606020104020203" pitchFamily="34" charset="0"/>
              </a:rPr>
              <a:t>Bodem</a:t>
            </a:r>
            <a:r>
              <a:rPr kumimoji="0" lang="nl-NL" sz="3600" b="1" i="0" u="none" strike="noStrike" kern="1200" cap="none" spc="0" normalizeH="0" baseline="0" noProof="0" dirty="0">
                <a:ln>
                  <a:noFill/>
                </a:ln>
                <a:solidFill>
                  <a:prstClr val="black"/>
                </a:solidFill>
                <a:effectLst/>
                <a:uLnTx/>
                <a:uFillTx/>
                <a:latin typeface="Tw Cen MT Condensed" panose="020B0606020104020203" pitchFamily="34" charset="0"/>
                <a:ea typeface="+mn-ea"/>
                <a:cs typeface="+mn-cs"/>
              </a:rPr>
              <a:t>warmtepomp</a:t>
            </a:r>
          </a:p>
        </p:txBody>
      </p:sp>
      <p:pic>
        <p:nvPicPr>
          <p:cNvPr id="5" name="Afbeelding 4" descr="Afbeelding met clipart, Graphics, symbool, cirkel&#10;&#10;Automatisch gegenereerde beschrijving">
            <a:extLst>
              <a:ext uri="{FF2B5EF4-FFF2-40B4-BE49-F238E27FC236}">
                <a16:creationId xmlns:a16="http://schemas.microsoft.com/office/drawing/2014/main" id="{D97E1153-522E-9578-6FD3-7761AC9AB4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35516" y="280656"/>
            <a:ext cx="1028747" cy="1028747"/>
          </a:xfrm>
          <a:prstGeom prst="rect">
            <a:avLst/>
          </a:prstGeom>
        </p:spPr>
      </p:pic>
      <p:sp>
        <p:nvSpPr>
          <p:cNvPr id="12" name="Tekstvak 11">
            <a:extLst>
              <a:ext uri="{FF2B5EF4-FFF2-40B4-BE49-F238E27FC236}">
                <a16:creationId xmlns:a16="http://schemas.microsoft.com/office/drawing/2014/main" id="{FC431062-5FE2-0E70-84A8-0EF554A5907B}"/>
              </a:ext>
            </a:extLst>
          </p:cNvPr>
          <p:cNvSpPr txBox="1"/>
          <p:nvPr/>
        </p:nvSpPr>
        <p:spPr>
          <a:xfrm>
            <a:off x="214642" y="1433307"/>
            <a:ext cx="5441698" cy="29700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l-NL" sz="1100" b="1" dirty="0">
                <a:solidFill>
                  <a:prstClr val="black"/>
                </a:solidFill>
                <a:latin typeface="Ubuntu" panose="020B0504030602030204" pitchFamily="34" charset="0"/>
              </a:rPr>
              <a:t>De buurt Nieuw-Dokkum wordt aardgasvrij en wij helpen jou daarbij. Uit onderzoek van Hanze blijkt dat eilanders het belangrijk vinden dat verwarmen met een warmtepomp geen geluid maakt. En de kosten zijn natuurlijk ook belangrijk. Daarom moedigt de gemeente warmtepompen aan die stil of bijna stil zijn. De gemeente geeft hier € 8.125 vergoeding voor. In dit informatieblad lees je alles over de bodemwarmtepomp. </a:t>
            </a:r>
          </a:p>
          <a:p>
            <a:pPr marL="0" marR="0" lvl="0" indent="0" algn="l" defTabSz="457200" rtl="0" eaLnBrk="1" fontAlgn="auto" latinLnBrk="0" hangingPunct="1">
              <a:lnSpc>
                <a:spcPct val="100000"/>
              </a:lnSpc>
              <a:spcBef>
                <a:spcPts val="0"/>
              </a:spcBef>
              <a:spcAft>
                <a:spcPts val="0"/>
              </a:spcAft>
              <a:buClrTx/>
              <a:buSzTx/>
              <a:buFontTx/>
              <a:buNone/>
              <a:tabLst/>
              <a:defRPr/>
            </a:pPr>
            <a:endParaRPr lang="nl-NL" sz="1100" b="1" dirty="0">
              <a:solidFill>
                <a:srgbClr val="5DBF7D"/>
              </a:solidFill>
              <a:latin typeface="Ubuntu" panose="020B050403060203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nl-NL" sz="1100" b="1" dirty="0">
                <a:solidFill>
                  <a:srgbClr val="5DBF7D"/>
                </a:solidFill>
                <a:latin typeface="Ubuntu" panose="020B0504030602030204" pitchFamily="34" charset="0"/>
              </a:rPr>
              <a:t>Wat is het?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100" i="0" u="none" strike="noStrike" kern="1200" cap="none" spc="0" normalizeH="0" baseline="0" noProof="0" dirty="0">
                <a:ln>
                  <a:noFill/>
                </a:ln>
                <a:solidFill>
                  <a:prstClr val="black"/>
                </a:solidFill>
                <a:effectLst/>
                <a:uLnTx/>
                <a:uFillTx/>
                <a:latin typeface="Ubuntu" panose="020B0504030602030204" pitchFamily="34" charset="0"/>
                <a:ea typeface="+mn-ea"/>
                <a:cs typeface="+mn-cs"/>
              </a:rPr>
              <a:t>Officieel is dit een warmtepomp van het type ‘water-water’. Een </a:t>
            </a:r>
            <a:r>
              <a:rPr lang="nl-NL" sz="1100" dirty="0">
                <a:solidFill>
                  <a:prstClr val="black"/>
                </a:solidFill>
                <a:latin typeface="Ubuntu" panose="020B0504030602030204" pitchFamily="34" charset="0"/>
              </a:rPr>
              <a:t>bodem-</a:t>
            </a:r>
            <a:r>
              <a:rPr kumimoji="0" lang="nl-NL" sz="1100" i="0" u="none" strike="noStrike" kern="1200" cap="none" spc="0" normalizeH="0" baseline="0" noProof="0" dirty="0">
                <a:ln>
                  <a:noFill/>
                </a:ln>
                <a:solidFill>
                  <a:prstClr val="black"/>
                </a:solidFill>
                <a:effectLst/>
                <a:uLnTx/>
                <a:uFillTx/>
                <a:latin typeface="Ubuntu" panose="020B0504030602030204" pitchFamily="34" charset="0"/>
                <a:ea typeface="+mn-ea"/>
                <a:cs typeface="+mn-cs"/>
              </a:rPr>
              <a:t>warmtepomp haalt de warmte voor verwarming en warm water uit een gesloten lus in de bodem. Deze lus ligt meestal verticaal in de grond tot ongeveer 150 meter diep. In die lus wordt een vloeistof rondgepompt die de warmte uit de bodem opneemt. De warmtepomp </a:t>
            </a:r>
            <a:r>
              <a:rPr lang="nl-NL" sz="1100" dirty="0">
                <a:solidFill>
                  <a:prstClr val="black"/>
                </a:solidFill>
                <a:latin typeface="Ubuntu" panose="020B0504030602030204" pitchFamily="34" charset="0"/>
              </a:rPr>
              <a:t>gebruikt deze warmte om je huis te verwarmen en warm water voor de keuken en badkamer te maken. Het vervangt de cv-ketel dus helemaal. Daarom is er geen gasaansluiting meer nodig. </a:t>
            </a:r>
            <a:r>
              <a:rPr kumimoji="0" lang="nl-NL" sz="1100" i="0" u="none" strike="noStrike" kern="1200" cap="none" spc="0" normalizeH="0" baseline="0" noProof="0" dirty="0">
                <a:ln>
                  <a:noFill/>
                </a:ln>
                <a:solidFill>
                  <a:prstClr val="black"/>
                </a:solidFill>
                <a:effectLst/>
                <a:uLnTx/>
                <a:uFillTx/>
                <a:latin typeface="Ubuntu" panose="020B0504030602030204" pitchFamily="34" charset="0"/>
                <a:ea typeface="+mn-ea"/>
                <a:cs typeface="+mn-cs"/>
              </a:rPr>
              <a:t>De bodem heeft het hele jaar door dezelfde temperatuur (ronde de 10ºC). Daardoor kan deze warmtepomp het huis altijd goed verwarmen. Dag en nacht, ook als het in de winter koud is. </a:t>
            </a:r>
            <a:endParaRPr lang="nl-NL" sz="1100" dirty="0">
              <a:solidFill>
                <a:prstClr val="black"/>
              </a:solidFill>
              <a:latin typeface="Ubuntu" panose="020B0504030602030204" pitchFamily="34" charset="0"/>
            </a:endParaRPr>
          </a:p>
        </p:txBody>
      </p:sp>
      <p:sp>
        <p:nvSpPr>
          <p:cNvPr id="37" name="Tekstvak 36">
            <a:extLst>
              <a:ext uri="{FF2B5EF4-FFF2-40B4-BE49-F238E27FC236}">
                <a16:creationId xmlns:a16="http://schemas.microsoft.com/office/drawing/2014/main" id="{BE444366-3747-8320-28F2-AA9A7D47C938}"/>
              </a:ext>
            </a:extLst>
          </p:cNvPr>
          <p:cNvSpPr txBox="1"/>
          <p:nvPr/>
        </p:nvSpPr>
        <p:spPr>
          <a:xfrm>
            <a:off x="202808" y="935532"/>
            <a:ext cx="4971032"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400" b="0" i="0" u="none" strike="noStrike" kern="1200" cap="none" spc="0" normalizeH="0" baseline="0" noProof="0" dirty="0">
                <a:ln>
                  <a:noFill/>
                </a:ln>
                <a:solidFill>
                  <a:prstClr val="black"/>
                </a:solidFill>
                <a:effectLst/>
                <a:uLnTx/>
                <a:uFillTx/>
                <a:latin typeface="Ubuntu" panose="020B0504030602030204" pitchFamily="34" charset="0"/>
                <a:ea typeface="+mn-ea"/>
                <a:cs typeface="+mn-cs"/>
              </a:rPr>
              <a:t>Een warm huis zonder gas en een lagere </a:t>
            </a:r>
            <a:r>
              <a:rPr lang="nl-NL" sz="1400" dirty="0">
                <a:solidFill>
                  <a:prstClr val="black"/>
                </a:solidFill>
                <a:latin typeface="Ubuntu" panose="020B0504030602030204" pitchFamily="34" charset="0"/>
              </a:rPr>
              <a:t>energierekening</a:t>
            </a:r>
            <a:r>
              <a:rPr kumimoji="0" lang="nl-NL" sz="1400" b="0" i="0" u="none" strike="noStrike" kern="1200" cap="none" spc="0" normalizeH="0" baseline="0" noProof="0" dirty="0">
                <a:ln>
                  <a:noFill/>
                </a:ln>
                <a:solidFill>
                  <a:prstClr val="black"/>
                </a:solidFill>
                <a:effectLst/>
                <a:uLnTx/>
                <a:uFillTx/>
                <a:latin typeface="Ubuntu" panose="020B0504030602030204" pitchFamily="34" charset="0"/>
                <a:ea typeface="+mn-ea"/>
                <a:cs typeface="+mn-cs"/>
              </a:rPr>
              <a:t> </a:t>
            </a:r>
          </a:p>
        </p:txBody>
      </p:sp>
      <p:sp>
        <p:nvSpPr>
          <p:cNvPr id="2" name="Tekstvak 1">
            <a:extLst>
              <a:ext uri="{FF2B5EF4-FFF2-40B4-BE49-F238E27FC236}">
                <a16:creationId xmlns:a16="http://schemas.microsoft.com/office/drawing/2014/main" id="{7004F5BA-ED00-459B-8E34-E55CF62CDEA8}"/>
              </a:ext>
            </a:extLst>
          </p:cNvPr>
          <p:cNvSpPr txBox="1"/>
          <p:nvPr/>
        </p:nvSpPr>
        <p:spPr>
          <a:xfrm rot="16200000">
            <a:off x="5462821" y="8077305"/>
            <a:ext cx="2366379" cy="261610"/>
          </a:xfrm>
          <a:prstGeom prst="rect">
            <a:avLst/>
          </a:prstGeom>
          <a:noFill/>
        </p:spPr>
        <p:txBody>
          <a:bodyPr wrap="square" rtlCol="0">
            <a:spAutoFit/>
          </a:bodyPr>
          <a:lstStyle/>
          <a:p>
            <a:r>
              <a:rPr lang="nl-NL" sz="1100" dirty="0">
                <a:solidFill>
                  <a:schemeClr val="bg1"/>
                </a:solidFill>
              </a:rPr>
              <a:t> Versie: 4 december 2025</a:t>
            </a:r>
          </a:p>
        </p:txBody>
      </p:sp>
      <p:sp>
        <p:nvSpPr>
          <p:cNvPr id="9" name="Rechthoek 8">
            <a:extLst>
              <a:ext uri="{FF2B5EF4-FFF2-40B4-BE49-F238E27FC236}">
                <a16:creationId xmlns:a16="http://schemas.microsoft.com/office/drawing/2014/main" id="{DA9A5871-AC06-C496-5A8C-0F68FCE9DCD3}"/>
              </a:ext>
            </a:extLst>
          </p:cNvPr>
          <p:cNvSpPr/>
          <p:nvPr/>
        </p:nvSpPr>
        <p:spPr>
          <a:xfrm>
            <a:off x="0" y="7981507"/>
            <a:ext cx="5835515" cy="1924493"/>
          </a:xfrm>
          <a:prstGeom prst="rect">
            <a:avLst/>
          </a:prstGeom>
          <a:solidFill>
            <a:srgbClr val="4C3E2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0" name="Graphic 9" descr="Lijn met pijl: curve in tegenwijzerzin met effen opvulling">
            <a:extLst>
              <a:ext uri="{FF2B5EF4-FFF2-40B4-BE49-F238E27FC236}">
                <a16:creationId xmlns:a16="http://schemas.microsoft.com/office/drawing/2014/main" id="{A927A431-7650-08B2-8FA3-A19C53D75E7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1734791">
            <a:off x="134884" y="5511307"/>
            <a:ext cx="1452102" cy="1452102"/>
          </a:xfrm>
          <a:prstGeom prst="rect">
            <a:avLst/>
          </a:prstGeom>
        </p:spPr>
      </p:pic>
      <p:sp>
        <p:nvSpPr>
          <p:cNvPr id="11" name="Tekstvak 10">
            <a:extLst>
              <a:ext uri="{FF2B5EF4-FFF2-40B4-BE49-F238E27FC236}">
                <a16:creationId xmlns:a16="http://schemas.microsoft.com/office/drawing/2014/main" id="{C8F3D570-90FC-7111-F3C6-4DEFFFA2155A}"/>
              </a:ext>
            </a:extLst>
          </p:cNvPr>
          <p:cNvSpPr txBox="1"/>
          <p:nvPr/>
        </p:nvSpPr>
        <p:spPr>
          <a:xfrm>
            <a:off x="1049961" y="5309908"/>
            <a:ext cx="2734056" cy="369332"/>
          </a:xfrm>
          <a:prstGeom prst="rect">
            <a:avLst/>
          </a:prstGeom>
          <a:noFill/>
        </p:spPr>
        <p:txBody>
          <a:bodyPr wrap="square" rtlCol="0">
            <a:spAutoFit/>
          </a:bodyPr>
          <a:lstStyle/>
          <a:p>
            <a:r>
              <a:rPr lang="nl-NL" b="1" dirty="0">
                <a:solidFill>
                  <a:srgbClr val="5DBF7D"/>
                </a:solidFill>
                <a:latin typeface="Segoe Print" panose="02000600000000000000" pitchFamily="2" charset="0"/>
              </a:rPr>
              <a:t>bodemwarmtepomp</a:t>
            </a:r>
          </a:p>
        </p:txBody>
      </p:sp>
      <p:pic>
        <p:nvPicPr>
          <p:cNvPr id="13" name="Graphic 12" descr="Thermometer met effen opvulling">
            <a:extLst>
              <a:ext uri="{FF2B5EF4-FFF2-40B4-BE49-F238E27FC236}">
                <a16:creationId xmlns:a16="http://schemas.microsoft.com/office/drawing/2014/main" id="{C80BA08E-7AF6-1C44-131E-0576520BB95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622769" y="5342979"/>
            <a:ext cx="1447261" cy="1447261"/>
          </a:xfrm>
          <a:prstGeom prst="rect">
            <a:avLst/>
          </a:prstGeom>
        </p:spPr>
      </p:pic>
      <p:pic>
        <p:nvPicPr>
          <p:cNvPr id="14" name="Picture 2" descr="NIBE Warmtepomp vergelijken | Alle info + kosten">
            <a:extLst>
              <a:ext uri="{FF2B5EF4-FFF2-40B4-BE49-F238E27FC236}">
                <a16:creationId xmlns:a16="http://schemas.microsoft.com/office/drawing/2014/main" id="{93E0490F-91D6-FA95-59E6-13FE6671A1D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72058" y="6104125"/>
            <a:ext cx="4540755" cy="3801875"/>
          </a:xfrm>
          <a:prstGeom prst="rect">
            <a:avLst/>
          </a:prstGeom>
          <a:noFill/>
          <a:extLst>
            <a:ext uri="{909E8E84-426E-40DD-AFC4-6F175D3DCCD1}">
              <a14:hiddenFill xmlns:a14="http://schemas.microsoft.com/office/drawing/2010/main">
                <a:solidFill>
                  <a:srgbClr val="FFFFFF"/>
                </a:solidFill>
              </a14:hiddenFill>
            </a:ext>
          </a:extLst>
        </p:spPr>
      </p:pic>
      <p:sp>
        <p:nvSpPr>
          <p:cNvPr id="15" name="Tekstvak 14">
            <a:extLst>
              <a:ext uri="{FF2B5EF4-FFF2-40B4-BE49-F238E27FC236}">
                <a16:creationId xmlns:a16="http://schemas.microsoft.com/office/drawing/2014/main" id="{A15D550E-2510-E211-A1E7-09617A55AFEE}"/>
              </a:ext>
            </a:extLst>
          </p:cNvPr>
          <p:cNvSpPr txBox="1"/>
          <p:nvPr/>
        </p:nvSpPr>
        <p:spPr>
          <a:xfrm>
            <a:off x="1593850" y="8005062"/>
            <a:ext cx="704850" cy="261610"/>
          </a:xfrm>
          <a:prstGeom prst="rect">
            <a:avLst/>
          </a:prstGeom>
          <a:solidFill>
            <a:srgbClr val="4C3E24"/>
          </a:solidFill>
        </p:spPr>
        <p:txBody>
          <a:bodyPr wrap="square" rtlCol="0">
            <a:spAutoFit/>
          </a:bodyPr>
          <a:lstStyle/>
          <a:p>
            <a:pPr algn="ctr"/>
            <a:r>
              <a:rPr lang="nl-NL" sz="1100" b="1" dirty="0">
                <a:solidFill>
                  <a:schemeClr val="bg1"/>
                </a:solidFill>
              </a:rPr>
              <a:t>KOUD</a:t>
            </a:r>
          </a:p>
        </p:txBody>
      </p:sp>
      <p:sp>
        <p:nvSpPr>
          <p:cNvPr id="17" name="Tekstvak 16">
            <a:extLst>
              <a:ext uri="{FF2B5EF4-FFF2-40B4-BE49-F238E27FC236}">
                <a16:creationId xmlns:a16="http://schemas.microsoft.com/office/drawing/2014/main" id="{2C82EABC-4FB4-BC01-5321-7F215BA1116C}"/>
              </a:ext>
            </a:extLst>
          </p:cNvPr>
          <p:cNvSpPr txBox="1"/>
          <p:nvPr/>
        </p:nvSpPr>
        <p:spPr>
          <a:xfrm>
            <a:off x="3559027" y="8708858"/>
            <a:ext cx="606573" cy="261610"/>
          </a:xfrm>
          <a:prstGeom prst="rect">
            <a:avLst/>
          </a:prstGeom>
          <a:solidFill>
            <a:srgbClr val="4C3E24"/>
          </a:solidFill>
        </p:spPr>
        <p:txBody>
          <a:bodyPr wrap="square" rtlCol="0">
            <a:spAutoFit/>
          </a:bodyPr>
          <a:lstStyle/>
          <a:p>
            <a:pPr algn="ctr"/>
            <a:r>
              <a:rPr lang="nl-NL" sz="1100" b="1" dirty="0">
                <a:solidFill>
                  <a:schemeClr val="bg1"/>
                </a:solidFill>
              </a:rPr>
              <a:t>WARM</a:t>
            </a:r>
          </a:p>
        </p:txBody>
      </p:sp>
    </p:spTree>
    <p:extLst>
      <p:ext uri="{BB962C8B-B14F-4D97-AF65-F5344CB8AC3E}">
        <p14:creationId xmlns:p14="http://schemas.microsoft.com/office/powerpoint/2010/main" val="6047656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E92318-23EB-DA19-0A6C-73FC869289C7}"/>
            </a:ext>
          </a:extLst>
        </p:cNvPr>
        <p:cNvGrpSpPr/>
        <p:nvPr/>
      </p:nvGrpSpPr>
      <p:grpSpPr>
        <a:xfrm>
          <a:off x="0" y="0"/>
          <a:ext cx="0" cy="0"/>
          <a:chOff x="0" y="0"/>
          <a:chExt cx="0" cy="0"/>
        </a:xfrm>
      </p:grpSpPr>
      <p:pic>
        <p:nvPicPr>
          <p:cNvPr id="9" name="Afbeelding 8" descr="Afbeelding met schermopname, tekst, ontwerp, nacht&#10;&#10;Automatisch gegenereerde beschrijving">
            <a:extLst>
              <a:ext uri="{FF2B5EF4-FFF2-40B4-BE49-F238E27FC236}">
                <a16:creationId xmlns:a16="http://schemas.microsoft.com/office/drawing/2014/main" id="{CE47FD67-3AFE-924A-2E73-ABDDC80234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746" y="6507899"/>
            <a:ext cx="6120758" cy="3443691"/>
          </a:xfrm>
          <a:prstGeom prst="rect">
            <a:avLst/>
          </a:prstGeom>
        </p:spPr>
      </p:pic>
      <p:sp>
        <p:nvSpPr>
          <p:cNvPr id="6" name="Rechthoek 5">
            <a:extLst>
              <a:ext uri="{FF2B5EF4-FFF2-40B4-BE49-F238E27FC236}">
                <a16:creationId xmlns:a16="http://schemas.microsoft.com/office/drawing/2014/main" id="{304D5D61-7F03-F4E7-A34C-4E583252F197}"/>
              </a:ext>
            </a:extLst>
          </p:cNvPr>
          <p:cNvSpPr/>
          <p:nvPr/>
        </p:nvSpPr>
        <p:spPr>
          <a:xfrm>
            <a:off x="0" y="0"/>
            <a:ext cx="1028747" cy="9906000"/>
          </a:xfrm>
          <a:prstGeom prst="rect">
            <a:avLst/>
          </a:prstGeom>
          <a:solidFill>
            <a:srgbClr val="5DBF7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7" name="Tekstvak 6">
            <a:extLst>
              <a:ext uri="{FF2B5EF4-FFF2-40B4-BE49-F238E27FC236}">
                <a16:creationId xmlns:a16="http://schemas.microsoft.com/office/drawing/2014/main" id="{E63A791B-93C6-1E9D-3ED1-07E1BF749540}"/>
              </a:ext>
            </a:extLst>
          </p:cNvPr>
          <p:cNvSpPr txBox="1"/>
          <p:nvPr/>
        </p:nvSpPr>
        <p:spPr>
          <a:xfrm rot="16200000">
            <a:off x="-1589999" y="6963761"/>
            <a:ext cx="4208745"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l-NL" sz="3600" b="1" dirty="0">
                <a:solidFill>
                  <a:prstClr val="white"/>
                </a:solidFill>
                <a:latin typeface="Tw Cen MT Condensed" panose="020B0606020104020203" pitchFamily="34" charset="0"/>
              </a:rPr>
              <a:t>De apparaten</a:t>
            </a:r>
            <a:endParaRPr kumimoji="0" lang="nl-NL" sz="3600" b="1" i="0" u="none" strike="noStrike" kern="1200" cap="none" spc="0" normalizeH="0" baseline="0" noProof="0" dirty="0">
              <a:ln>
                <a:noFill/>
              </a:ln>
              <a:solidFill>
                <a:prstClr val="white"/>
              </a:solidFill>
              <a:effectLst/>
              <a:uLnTx/>
              <a:uFillTx/>
              <a:latin typeface="Tw Cen MT Condensed" panose="020B0606020104020203" pitchFamily="34" charset="0"/>
            </a:endParaRPr>
          </a:p>
        </p:txBody>
      </p:sp>
      <p:sp>
        <p:nvSpPr>
          <p:cNvPr id="8" name="Tekstvak 7">
            <a:extLst>
              <a:ext uri="{FF2B5EF4-FFF2-40B4-BE49-F238E27FC236}">
                <a16:creationId xmlns:a16="http://schemas.microsoft.com/office/drawing/2014/main" id="{7F7CCA67-17DB-CB2A-DD5A-B19C10ED42D9}"/>
              </a:ext>
            </a:extLst>
          </p:cNvPr>
          <p:cNvSpPr txBox="1"/>
          <p:nvPr/>
        </p:nvSpPr>
        <p:spPr>
          <a:xfrm>
            <a:off x="1219955" y="410158"/>
            <a:ext cx="5356924"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l-NL" sz="3600" b="1" dirty="0">
                <a:solidFill>
                  <a:prstClr val="black"/>
                </a:solidFill>
                <a:latin typeface="Tw Cen MT Condensed" panose="020B0606020104020203" pitchFamily="34" charset="0"/>
              </a:rPr>
              <a:t>Zo ziet het er uit</a:t>
            </a:r>
            <a:endParaRPr kumimoji="0" lang="nl-NL" sz="3600" b="1" i="0" u="none" strike="noStrike" kern="1200" cap="none" spc="0" normalizeH="0" baseline="0" noProof="0" dirty="0">
              <a:ln>
                <a:noFill/>
              </a:ln>
              <a:solidFill>
                <a:prstClr val="black"/>
              </a:solidFill>
              <a:effectLst/>
              <a:uLnTx/>
              <a:uFillTx/>
              <a:latin typeface="Tw Cen MT Condensed" panose="020B0606020104020203" pitchFamily="34" charset="0"/>
            </a:endParaRPr>
          </a:p>
        </p:txBody>
      </p:sp>
      <p:pic>
        <p:nvPicPr>
          <p:cNvPr id="5" name="Afbeelding 4" descr="Afbeelding met clipart, Graphics, symbool, cirkel&#10;&#10;Automatisch gegenereerde beschrijving">
            <a:extLst>
              <a:ext uri="{FF2B5EF4-FFF2-40B4-BE49-F238E27FC236}">
                <a16:creationId xmlns:a16="http://schemas.microsoft.com/office/drawing/2014/main" id="{D34B311F-0B9F-C018-5AC9-9199BC398E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80656"/>
            <a:ext cx="1028747" cy="1028747"/>
          </a:xfrm>
          <a:prstGeom prst="rect">
            <a:avLst/>
          </a:prstGeom>
        </p:spPr>
      </p:pic>
      <p:sp>
        <p:nvSpPr>
          <p:cNvPr id="37" name="Tekstvak 36">
            <a:extLst>
              <a:ext uri="{FF2B5EF4-FFF2-40B4-BE49-F238E27FC236}">
                <a16:creationId xmlns:a16="http://schemas.microsoft.com/office/drawing/2014/main" id="{C893AFC4-001A-E670-58D6-0C91E5FD2F49}"/>
              </a:ext>
            </a:extLst>
          </p:cNvPr>
          <p:cNvSpPr txBox="1"/>
          <p:nvPr/>
        </p:nvSpPr>
        <p:spPr>
          <a:xfrm>
            <a:off x="1219954" y="929133"/>
            <a:ext cx="5060196"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l-NL" sz="1400" dirty="0">
                <a:solidFill>
                  <a:prstClr val="black"/>
                </a:solidFill>
                <a:latin typeface="Ubuntu" panose="020B0504030602030204" pitchFamily="34" charset="0"/>
              </a:rPr>
              <a:t>De bodemwarmtepomp met de apparaten die erbij horen</a:t>
            </a:r>
            <a:endParaRPr kumimoji="0" lang="nl-NL" sz="1400" b="0" i="0" u="none" strike="noStrike" kern="1200" cap="none" spc="0" normalizeH="0" baseline="0" noProof="0" dirty="0">
              <a:ln>
                <a:noFill/>
              </a:ln>
              <a:solidFill>
                <a:prstClr val="black"/>
              </a:solidFill>
              <a:effectLst/>
              <a:uLnTx/>
              <a:uFillTx/>
              <a:latin typeface="Ubuntu" panose="020B0504030602030204" pitchFamily="34" charset="0"/>
            </a:endParaRPr>
          </a:p>
        </p:txBody>
      </p:sp>
      <p:sp>
        <p:nvSpPr>
          <p:cNvPr id="48" name="Tekstvak 47">
            <a:extLst>
              <a:ext uri="{FF2B5EF4-FFF2-40B4-BE49-F238E27FC236}">
                <a16:creationId xmlns:a16="http://schemas.microsoft.com/office/drawing/2014/main" id="{5F990048-838A-AF26-0BF1-F7B6523F7C91}"/>
              </a:ext>
            </a:extLst>
          </p:cNvPr>
          <p:cNvSpPr txBox="1"/>
          <p:nvPr/>
        </p:nvSpPr>
        <p:spPr>
          <a:xfrm>
            <a:off x="1537218" y="6540705"/>
            <a:ext cx="683307" cy="261610"/>
          </a:xfrm>
          <a:prstGeom prst="rect">
            <a:avLst/>
          </a:prstGeom>
          <a:solidFill>
            <a:schemeClr val="bg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1100" b="0" i="0" u="none" strike="noStrike" kern="1200" cap="none" spc="0" normalizeH="0" baseline="0" noProof="0" dirty="0">
                <a:ln>
                  <a:noFill/>
                </a:ln>
                <a:solidFill>
                  <a:srgbClr val="5DBF7D"/>
                </a:solidFill>
                <a:effectLst/>
                <a:uLnTx/>
                <a:uFillTx/>
                <a:latin typeface="Ubuntu" panose="020B0504030602030204" pitchFamily="34" charset="0"/>
              </a:rPr>
              <a:t>180 cm</a:t>
            </a:r>
          </a:p>
        </p:txBody>
      </p:sp>
      <p:cxnSp>
        <p:nvCxnSpPr>
          <p:cNvPr id="20" name="Rechte verbindingslijn 19">
            <a:extLst>
              <a:ext uri="{FF2B5EF4-FFF2-40B4-BE49-F238E27FC236}">
                <a16:creationId xmlns:a16="http://schemas.microsoft.com/office/drawing/2014/main" id="{94EBFD44-F014-D662-F93B-4EC1FD55828C}"/>
              </a:ext>
            </a:extLst>
          </p:cNvPr>
          <p:cNvCxnSpPr>
            <a:cxnSpLocks/>
          </p:cNvCxnSpPr>
          <p:nvPr/>
        </p:nvCxnSpPr>
        <p:spPr>
          <a:xfrm>
            <a:off x="2220525" y="6674727"/>
            <a:ext cx="181634" cy="0"/>
          </a:xfrm>
          <a:prstGeom prst="line">
            <a:avLst/>
          </a:prstGeom>
          <a:ln>
            <a:solidFill>
              <a:srgbClr val="5DBF7D"/>
            </a:solidFill>
          </a:ln>
        </p:spPr>
        <p:style>
          <a:lnRef idx="2">
            <a:schemeClr val="accent1"/>
          </a:lnRef>
          <a:fillRef idx="0">
            <a:schemeClr val="accent1"/>
          </a:fillRef>
          <a:effectRef idx="1">
            <a:schemeClr val="accent1"/>
          </a:effectRef>
          <a:fontRef idx="minor">
            <a:schemeClr val="tx1"/>
          </a:fontRef>
        </p:style>
      </p:cxnSp>
      <p:pic>
        <p:nvPicPr>
          <p:cNvPr id="40" name="Graphic 39" descr="Lijn met pijl: curve in tegenwijzerzin met effen opvulling">
            <a:extLst>
              <a:ext uri="{FF2B5EF4-FFF2-40B4-BE49-F238E27FC236}">
                <a16:creationId xmlns:a16="http://schemas.microsoft.com/office/drawing/2014/main" id="{A0670DF5-E895-0E98-5C05-84525C1E2BD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1734791">
            <a:off x="3492143" y="5942883"/>
            <a:ext cx="693446" cy="693446"/>
          </a:xfrm>
          <a:prstGeom prst="rect">
            <a:avLst/>
          </a:prstGeom>
        </p:spPr>
      </p:pic>
      <p:sp>
        <p:nvSpPr>
          <p:cNvPr id="3" name="Tekstvak 2">
            <a:extLst>
              <a:ext uri="{FF2B5EF4-FFF2-40B4-BE49-F238E27FC236}">
                <a16:creationId xmlns:a16="http://schemas.microsoft.com/office/drawing/2014/main" id="{1025310C-7BCF-EE77-D8FC-B43277446784}"/>
              </a:ext>
            </a:extLst>
          </p:cNvPr>
          <p:cNvSpPr txBox="1"/>
          <p:nvPr/>
        </p:nvSpPr>
        <p:spPr>
          <a:xfrm>
            <a:off x="3869134" y="6136332"/>
            <a:ext cx="2734056" cy="369332"/>
          </a:xfrm>
          <a:prstGeom prst="rect">
            <a:avLst/>
          </a:prstGeom>
          <a:noFill/>
        </p:spPr>
        <p:txBody>
          <a:bodyPr wrap="square" rtlCol="0">
            <a:spAutoFit/>
          </a:bodyPr>
          <a:lstStyle/>
          <a:p>
            <a:r>
              <a:rPr lang="nl-NL" b="1" dirty="0">
                <a:solidFill>
                  <a:srgbClr val="5DBF7D"/>
                </a:solidFill>
                <a:latin typeface="Segoe Print" panose="02000600000000000000" pitchFamily="2" charset="0"/>
              </a:rPr>
              <a:t>100% elektrisch</a:t>
            </a:r>
          </a:p>
        </p:txBody>
      </p:sp>
      <p:sp>
        <p:nvSpPr>
          <p:cNvPr id="4" name="Tekstvak 3">
            <a:extLst>
              <a:ext uri="{FF2B5EF4-FFF2-40B4-BE49-F238E27FC236}">
                <a16:creationId xmlns:a16="http://schemas.microsoft.com/office/drawing/2014/main" id="{C4897971-0145-DC6F-3341-BDEF3604C383}"/>
              </a:ext>
            </a:extLst>
          </p:cNvPr>
          <p:cNvSpPr txBox="1"/>
          <p:nvPr/>
        </p:nvSpPr>
        <p:spPr>
          <a:xfrm>
            <a:off x="4977727" y="6805532"/>
            <a:ext cx="1040825" cy="646331"/>
          </a:xfrm>
          <a:prstGeom prst="rect">
            <a:avLst/>
          </a:prstGeom>
          <a:solidFill>
            <a:srgbClr val="5DBF7D"/>
          </a:solidFill>
          <a:ln>
            <a:noFill/>
          </a:ln>
        </p:spPr>
        <p:txBody>
          <a:bodyPr wrap="square" rtlCol="0">
            <a:spAutoFit/>
          </a:bodyPr>
          <a:lstStyle/>
          <a:p>
            <a:r>
              <a:rPr lang="nl-NL" sz="1200" dirty="0">
                <a:solidFill>
                  <a:schemeClr val="bg1"/>
                </a:solidFill>
              </a:rPr>
              <a:t>H: 180cm</a:t>
            </a:r>
          </a:p>
          <a:p>
            <a:r>
              <a:rPr lang="nl-NL" sz="1200" dirty="0">
                <a:solidFill>
                  <a:schemeClr val="bg1"/>
                </a:solidFill>
              </a:rPr>
              <a:t>B: 60cm</a:t>
            </a:r>
          </a:p>
          <a:p>
            <a:r>
              <a:rPr lang="nl-NL" sz="1200" dirty="0">
                <a:solidFill>
                  <a:schemeClr val="bg1"/>
                </a:solidFill>
              </a:rPr>
              <a:t>D: 60cm</a:t>
            </a:r>
          </a:p>
        </p:txBody>
      </p:sp>
      <p:pic>
        <p:nvPicPr>
          <p:cNvPr id="10" name="Picture 2" descr="NIBE water/water warmtepomp F1245-8">
            <a:extLst>
              <a:ext uri="{FF2B5EF4-FFF2-40B4-BE49-F238E27FC236}">
                <a16:creationId xmlns:a16="http://schemas.microsoft.com/office/drawing/2014/main" id="{9EF25B28-39BB-3B40-25F6-5C1D583BB54C}"/>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31967" r="31864"/>
          <a:stretch>
            <a:fillRect/>
          </a:stretch>
        </p:blipFill>
        <p:spPr bwMode="auto">
          <a:xfrm>
            <a:off x="3457441" y="6659903"/>
            <a:ext cx="1147722" cy="3173210"/>
          </a:xfrm>
          <a:prstGeom prst="rect">
            <a:avLst/>
          </a:prstGeom>
          <a:noFill/>
          <a:extLst>
            <a:ext uri="{909E8E84-426E-40DD-AFC4-6F175D3DCCD1}">
              <a14:hiddenFill xmlns:a14="http://schemas.microsoft.com/office/drawing/2010/main">
                <a:solidFill>
                  <a:srgbClr val="FFFFFF"/>
                </a:solidFill>
              </a14:hiddenFill>
            </a:ext>
          </a:extLst>
        </p:spPr>
      </p:pic>
      <p:sp>
        <p:nvSpPr>
          <p:cNvPr id="11" name="Tekstvak 10">
            <a:extLst>
              <a:ext uri="{FF2B5EF4-FFF2-40B4-BE49-F238E27FC236}">
                <a16:creationId xmlns:a16="http://schemas.microsoft.com/office/drawing/2014/main" id="{4667463E-3B19-B737-C567-FDD563333FAF}"/>
              </a:ext>
            </a:extLst>
          </p:cNvPr>
          <p:cNvSpPr txBox="1"/>
          <p:nvPr/>
        </p:nvSpPr>
        <p:spPr>
          <a:xfrm>
            <a:off x="1233194" y="1312252"/>
            <a:ext cx="5343684" cy="161582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100" b="1" i="0" u="none" strike="noStrike" kern="1200" cap="none" spc="0" normalizeH="0" baseline="0" noProof="0" dirty="0">
                <a:ln>
                  <a:noFill/>
                </a:ln>
                <a:solidFill>
                  <a:prstClr val="black"/>
                </a:solidFill>
                <a:effectLst/>
                <a:uLnTx/>
                <a:uFillTx/>
                <a:latin typeface="Ubuntu" panose="020B0504030602030204" pitchFamily="34" charset="0"/>
              </a:rPr>
              <a:t>Binnen in huis staat de warmtepomp met een ingebouwde boiler. Deze is ca. 60 x 60 cm en 180 cm hoog. In de tuin komt een </a:t>
            </a:r>
            <a:r>
              <a:rPr kumimoji="0" lang="nl-NL" sz="1100" b="1" i="0" u="none" strike="noStrike" kern="1200" cap="none" spc="0" normalizeH="0" baseline="0" noProof="0" dirty="0" err="1">
                <a:ln>
                  <a:noFill/>
                </a:ln>
                <a:solidFill>
                  <a:prstClr val="black"/>
                </a:solidFill>
                <a:effectLst/>
                <a:uLnTx/>
                <a:uFillTx/>
                <a:latin typeface="Ubuntu" panose="020B0504030602030204" pitchFamily="34" charset="0"/>
              </a:rPr>
              <a:t>bodemlus</a:t>
            </a:r>
            <a:r>
              <a:rPr kumimoji="0" lang="nl-NL" sz="1100" b="1" i="0" u="none" strike="noStrike" kern="1200" cap="none" spc="0" normalizeH="0" baseline="0" noProof="0" dirty="0">
                <a:ln>
                  <a:noFill/>
                </a:ln>
                <a:solidFill>
                  <a:prstClr val="black"/>
                </a:solidFill>
                <a:effectLst/>
                <a:uLnTx/>
                <a:uFillTx/>
                <a:latin typeface="Ubuntu" panose="020B0504030602030204" pitchFamily="34" charset="0"/>
              </a:rPr>
              <a:t> (verticaal geboord). De warmtepomp maakt weinig geluid, vergelijkbaar met een koelkast. Er zijn geen buitenunits of draaiende ventilatoren buiten, dus het blijft buiten helemaal stil.</a:t>
            </a:r>
            <a:endParaRPr kumimoji="0" lang="nl-NL" sz="1100" b="0" i="0" u="none" strike="noStrike" kern="1200" cap="none" spc="0" normalizeH="0" baseline="0" noProof="0" dirty="0">
              <a:ln>
                <a:noFill/>
              </a:ln>
              <a:solidFill>
                <a:prstClr val="black"/>
              </a:solidFill>
              <a:effectLst/>
              <a:uLnTx/>
              <a:uFillTx/>
              <a:latin typeface="Ubuntu" panose="020B050403060203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1100" b="0" i="0" u="none" strike="noStrike" kern="1200" cap="none" spc="0" normalizeH="0" baseline="0" noProof="0" dirty="0">
              <a:ln>
                <a:noFill/>
              </a:ln>
              <a:solidFill>
                <a:prstClr val="black"/>
              </a:solidFill>
              <a:effectLst/>
              <a:uLnTx/>
              <a:uFillTx/>
              <a:latin typeface="Ubuntu" panose="020B050403060203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100" b="0" i="0" u="none" strike="noStrike" kern="1200" cap="none" spc="0" normalizeH="0" baseline="0" noProof="0" dirty="0">
                <a:ln>
                  <a:noFill/>
                </a:ln>
                <a:solidFill>
                  <a:prstClr val="black"/>
                </a:solidFill>
                <a:effectLst/>
                <a:uLnTx/>
                <a:uFillTx/>
                <a:latin typeface="Ubuntu" panose="020B0504030602030204" pitchFamily="34" charset="0"/>
              </a:rPr>
              <a:t>Hieronder ziet u hoe de apparaten die binnen staan eruit zien. U ziet ook hoe groot ze zijn. </a:t>
            </a:r>
            <a:r>
              <a:rPr lang="nl-NL" sz="1100" dirty="0">
                <a:solidFill>
                  <a:prstClr val="black"/>
                </a:solidFill>
                <a:latin typeface="Ubuntu" panose="020B0504030602030204" pitchFamily="34" charset="0"/>
              </a:rPr>
              <a:t>De boiler kan genoeg warmte opslaan voor een gezin van 4 personen. De </a:t>
            </a:r>
            <a:r>
              <a:rPr lang="nl-NL" sz="1100" dirty="0" err="1">
                <a:solidFill>
                  <a:prstClr val="black"/>
                </a:solidFill>
                <a:latin typeface="Ubuntu" panose="020B0504030602030204" pitchFamily="34" charset="0"/>
              </a:rPr>
              <a:t>bodemlus</a:t>
            </a:r>
            <a:r>
              <a:rPr lang="nl-NL" sz="1100" dirty="0">
                <a:solidFill>
                  <a:prstClr val="black"/>
                </a:solidFill>
                <a:latin typeface="Ubuntu" panose="020B0504030602030204" pitchFamily="34" charset="0"/>
              </a:rPr>
              <a:t> wordt in de tuin onzichtbaar weggewerkt.</a:t>
            </a:r>
            <a:endParaRPr kumimoji="0" lang="nl-NL" sz="1100" b="0" i="0" u="none" strike="noStrike" kern="1200" cap="none" spc="0" normalizeH="0" baseline="0" noProof="0" dirty="0">
              <a:ln>
                <a:noFill/>
              </a:ln>
              <a:solidFill>
                <a:prstClr val="black"/>
              </a:solidFill>
              <a:effectLst/>
              <a:uLnTx/>
              <a:uFillTx/>
              <a:latin typeface="Ubuntu" panose="020B0504030602030204" pitchFamily="34" charset="0"/>
            </a:endParaRPr>
          </a:p>
        </p:txBody>
      </p:sp>
      <p:pic>
        <p:nvPicPr>
          <p:cNvPr id="13" name="Afbeelding 12">
            <a:extLst>
              <a:ext uri="{FF2B5EF4-FFF2-40B4-BE49-F238E27FC236}">
                <a16:creationId xmlns:a16="http://schemas.microsoft.com/office/drawing/2014/main" id="{F63F0C44-8159-3250-5FE0-48271C22D2DF}"/>
              </a:ext>
            </a:extLst>
          </p:cNvPr>
          <p:cNvPicPr>
            <a:picLocks noChangeAspect="1"/>
          </p:cNvPicPr>
          <p:nvPr/>
        </p:nvPicPr>
        <p:blipFill>
          <a:blip r:embed="rId7"/>
          <a:srcRect t="22004" b="3836"/>
          <a:stretch>
            <a:fillRect/>
          </a:stretch>
        </p:blipFill>
        <p:spPr>
          <a:xfrm>
            <a:off x="1250400" y="3062101"/>
            <a:ext cx="5151854" cy="2547085"/>
          </a:xfrm>
          <a:prstGeom prst="rect">
            <a:avLst/>
          </a:prstGeom>
        </p:spPr>
      </p:pic>
      <p:sp>
        <p:nvSpPr>
          <p:cNvPr id="14" name="Tekstvak 13">
            <a:extLst>
              <a:ext uri="{FF2B5EF4-FFF2-40B4-BE49-F238E27FC236}">
                <a16:creationId xmlns:a16="http://schemas.microsoft.com/office/drawing/2014/main" id="{4A820424-FECB-0E2F-9532-5333F24461E3}"/>
              </a:ext>
            </a:extLst>
          </p:cNvPr>
          <p:cNvSpPr txBox="1"/>
          <p:nvPr/>
        </p:nvSpPr>
        <p:spPr>
          <a:xfrm>
            <a:off x="1219954" y="5630385"/>
            <a:ext cx="5343684" cy="2308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l-NL" sz="900" i="1" dirty="0">
                <a:solidFill>
                  <a:prstClr val="black"/>
                </a:solidFill>
                <a:latin typeface="Ubuntu" panose="020B0504030602030204" pitchFamily="34" charset="0"/>
              </a:rPr>
              <a:t>Boren van een </a:t>
            </a:r>
            <a:r>
              <a:rPr lang="nl-NL" sz="900" i="1" dirty="0" err="1">
                <a:solidFill>
                  <a:prstClr val="black"/>
                </a:solidFill>
                <a:latin typeface="Ubuntu" panose="020B0504030602030204" pitchFamily="34" charset="0"/>
              </a:rPr>
              <a:t>bodemlus</a:t>
            </a:r>
            <a:r>
              <a:rPr lang="nl-NL" sz="900" i="1" dirty="0">
                <a:solidFill>
                  <a:prstClr val="black"/>
                </a:solidFill>
                <a:latin typeface="Ubuntu" panose="020B0504030602030204" pitchFamily="34" charset="0"/>
              </a:rPr>
              <a:t>. Foto: ARA Boringen.</a:t>
            </a:r>
            <a:endParaRPr kumimoji="0" lang="nl-NL" sz="900" i="1" u="none" strike="noStrike" kern="1200" cap="none" spc="0" normalizeH="0" baseline="0" noProof="0" dirty="0">
              <a:ln>
                <a:noFill/>
              </a:ln>
              <a:solidFill>
                <a:prstClr val="black"/>
              </a:solidFill>
              <a:effectLst/>
              <a:uLnTx/>
              <a:uFillTx/>
              <a:latin typeface="Ubuntu" panose="020B0504030602030204" pitchFamily="34" charset="0"/>
            </a:endParaRPr>
          </a:p>
        </p:txBody>
      </p:sp>
    </p:spTree>
    <p:extLst>
      <p:ext uri="{BB962C8B-B14F-4D97-AF65-F5344CB8AC3E}">
        <p14:creationId xmlns:p14="http://schemas.microsoft.com/office/powerpoint/2010/main" val="468578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DB053F-1B2A-5456-9341-64A05410DD21}"/>
            </a:ext>
          </a:extLst>
        </p:cNvPr>
        <p:cNvGrpSpPr/>
        <p:nvPr/>
      </p:nvGrpSpPr>
      <p:grpSpPr>
        <a:xfrm>
          <a:off x="0" y="0"/>
          <a:ext cx="0" cy="0"/>
          <a:chOff x="0" y="0"/>
          <a:chExt cx="0" cy="0"/>
        </a:xfrm>
      </p:grpSpPr>
      <p:sp>
        <p:nvSpPr>
          <p:cNvPr id="6" name="Rechthoek 5">
            <a:extLst>
              <a:ext uri="{FF2B5EF4-FFF2-40B4-BE49-F238E27FC236}">
                <a16:creationId xmlns:a16="http://schemas.microsoft.com/office/drawing/2014/main" id="{F9EC2E72-6733-149D-B97A-97D5DE9DA54D}"/>
              </a:ext>
            </a:extLst>
          </p:cNvPr>
          <p:cNvSpPr/>
          <p:nvPr/>
        </p:nvSpPr>
        <p:spPr>
          <a:xfrm>
            <a:off x="5863128" y="0"/>
            <a:ext cx="1028747" cy="9906000"/>
          </a:xfrm>
          <a:prstGeom prst="rect">
            <a:avLst/>
          </a:prstGeom>
          <a:solidFill>
            <a:srgbClr val="5DBF7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7" name="Tekstvak 6">
            <a:extLst>
              <a:ext uri="{FF2B5EF4-FFF2-40B4-BE49-F238E27FC236}">
                <a16:creationId xmlns:a16="http://schemas.microsoft.com/office/drawing/2014/main" id="{F2988533-8553-1C06-0F35-38066221E20A}"/>
              </a:ext>
            </a:extLst>
          </p:cNvPr>
          <p:cNvSpPr txBox="1"/>
          <p:nvPr/>
        </p:nvSpPr>
        <p:spPr>
          <a:xfrm rot="16200000">
            <a:off x="4273129" y="6963761"/>
            <a:ext cx="4208745"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3600" b="1" i="0" u="none" strike="noStrike" kern="1200" cap="none" spc="0" normalizeH="0" baseline="0" noProof="0" dirty="0">
                <a:ln>
                  <a:noFill/>
                </a:ln>
                <a:solidFill>
                  <a:prstClr val="white"/>
                </a:solidFill>
                <a:effectLst/>
                <a:uLnTx/>
                <a:uFillTx/>
                <a:latin typeface="Tw Cen MT Condensed" panose="020B0606020104020203" pitchFamily="34" charset="0"/>
                <a:ea typeface="+mn-ea"/>
                <a:cs typeface="+mn-cs"/>
              </a:rPr>
              <a:t>Eigenschappen</a:t>
            </a:r>
          </a:p>
        </p:txBody>
      </p:sp>
      <p:pic>
        <p:nvPicPr>
          <p:cNvPr id="5" name="Afbeelding 4" descr="Afbeelding met clipart, Graphics, symbool, cirkel&#10;&#10;Automatisch gegenereerde beschrijving">
            <a:extLst>
              <a:ext uri="{FF2B5EF4-FFF2-40B4-BE49-F238E27FC236}">
                <a16:creationId xmlns:a16="http://schemas.microsoft.com/office/drawing/2014/main" id="{75830A41-FE18-11F1-E554-97DB7EBC90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63128" y="280656"/>
            <a:ext cx="1028747" cy="1028747"/>
          </a:xfrm>
          <a:prstGeom prst="rect">
            <a:avLst/>
          </a:prstGeom>
        </p:spPr>
      </p:pic>
      <p:sp>
        <p:nvSpPr>
          <p:cNvPr id="2" name="Tekstvak 1">
            <a:extLst>
              <a:ext uri="{FF2B5EF4-FFF2-40B4-BE49-F238E27FC236}">
                <a16:creationId xmlns:a16="http://schemas.microsoft.com/office/drawing/2014/main" id="{57AEFEC4-5D0E-CA86-A30F-81C897923B0F}"/>
              </a:ext>
            </a:extLst>
          </p:cNvPr>
          <p:cNvSpPr txBox="1"/>
          <p:nvPr/>
        </p:nvSpPr>
        <p:spPr>
          <a:xfrm>
            <a:off x="328230" y="4057911"/>
            <a:ext cx="5220792" cy="2631490"/>
          </a:xfrm>
          <a:prstGeom prst="rect">
            <a:avLst/>
          </a:prstGeom>
          <a:solidFill>
            <a:srgbClr val="E4F4E9"/>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100" b="1" i="0" u="none" strike="noStrike" kern="1200" cap="none" spc="0" normalizeH="0" baseline="0" noProof="0" dirty="0">
                <a:ln>
                  <a:noFill/>
                </a:ln>
                <a:solidFill>
                  <a:srgbClr val="5DBF7D"/>
                </a:solidFill>
                <a:effectLst/>
                <a:uLnTx/>
                <a:uFillTx/>
                <a:latin typeface="Ubuntu" panose="020B0504030602030204" pitchFamily="34" charset="0"/>
                <a:ea typeface="+mn-ea"/>
                <a:cs typeface="+mn-cs"/>
              </a:rPr>
              <a:t>Wat zijn de </a:t>
            </a:r>
            <a:r>
              <a:rPr lang="nl-NL" sz="1100" b="1" dirty="0">
                <a:solidFill>
                  <a:srgbClr val="5DBF7D"/>
                </a:solidFill>
                <a:latin typeface="Ubuntu" panose="020B0504030602030204" pitchFamily="34" charset="0"/>
              </a:rPr>
              <a:t>kosten?</a:t>
            </a:r>
            <a:endParaRPr kumimoji="0" lang="nl-NL" sz="1100" b="1" i="0" u="none" strike="noStrike" kern="1200" cap="none" spc="0" normalizeH="0" baseline="0" noProof="0" dirty="0">
              <a:ln>
                <a:noFill/>
              </a:ln>
              <a:solidFill>
                <a:srgbClr val="5DBF7D"/>
              </a:solidFill>
              <a:effectLst/>
              <a:uLnTx/>
              <a:uFillTx/>
              <a:latin typeface="Ubuntu" panose="020B0504030602030204" pitchFamily="34"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nl-NL" sz="1100" dirty="0">
                <a:latin typeface="Ubuntu" panose="020B0504030602030204" pitchFamily="34" charset="0"/>
              </a:rPr>
              <a:t>De warmtepomp moet worden aangeschaft. Prijzen variëren afhankelijk van het type model en de markt. Ook aan het onderhoud van de warmtepomp zijn kosten verbonden. Je huis moet voldoende geïsoleerd zijn. Als er nog isolatie mist, dan kost dat ook geld. De stroomkosten nemen toe. </a:t>
            </a:r>
          </a:p>
          <a:p>
            <a:pPr marL="0" marR="0" lvl="0" indent="0" algn="l" defTabSz="457200" rtl="0" eaLnBrk="1" fontAlgn="auto" latinLnBrk="0" hangingPunct="1">
              <a:lnSpc>
                <a:spcPct val="100000"/>
              </a:lnSpc>
              <a:spcBef>
                <a:spcPts val="0"/>
              </a:spcBef>
              <a:spcAft>
                <a:spcPts val="0"/>
              </a:spcAft>
              <a:buClrTx/>
              <a:buSzTx/>
              <a:buFontTx/>
              <a:buNone/>
              <a:tabLst/>
              <a:defRPr/>
            </a:pPr>
            <a:endParaRPr lang="nl-NL" sz="1100" b="1" dirty="0">
              <a:solidFill>
                <a:srgbClr val="5DBF7D"/>
              </a:solidFill>
              <a:latin typeface="Ubuntu" panose="020B050403060203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nl-NL" sz="1100" b="1" dirty="0">
                <a:solidFill>
                  <a:srgbClr val="5DBF7D"/>
                </a:solidFill>
                <a:latin typeface="Ubuntu" panose="020B0504030602030204" pitchFamily="34" charset="0"/>
              </a:rPr>
              <a:t>Wat levert het op?</a:t>
            </a:r>
          </a:p>
          <a:p>
            <a:pPr marL="0" marR="0" lvl="0" indent="0" algn="l" defTabSz="457200" rtl="0" eaLnBrk="1" fontAlgn="auto" latinLnBrk="0" hangingPunct="1">
              <a:lnSpc>
                <a:spcPct val="100000"/>
              </a:lnSpc>
              <a:spcBef>
                <a:spcPts val="0"/>
              </a:spcBef>
              <a:spcAft>
                <a:spcPts val="0"/>
              </a:spcAft>
              <a:buClrTx/>
              <a:buSzTx/>
              <a:buFontTx/>
              <a:buNone/>
              <a:tabLst/>
              <a:defRPr/>
            </a:pPr>
            <a:r>
              <a:rPr lang="nl-NL" sz="1100" dirty="0">
                <a:latin typeface="Ubuntu" panose="020B0504030602030204" pitchFamily="34" charset="0"/>
              </a:rPr>
              <a:t>Voor het kopen van deze warmtepomp krijg je 8.125 vergoeding van de gemeente en 4.425 euro (ISDE) vergoeding van de landelijke overheid. Er zijn aanvullende leningen mogelijk. Ook zijn er kosten </a:t>
            </a:r>
            <a:r>
              <a:rPr lang="nl-NL" sz="1100">
                <a:latin typeface="Ubuntu" panose="020B0504030602030204" pitchFamily="34" charset="0"/>
              </a:rPr>
              <a:t>die niet </a:t>
            </a:r>
            <a:r>
              <a:rPr lang="nl-NL" sz="1100" dirty="0">
                <a:latin typeface="Ubuntu" panose="020B0504030602030204" pitchFamily="34" charset="0"/>
              </a:rPr>
              <a:t>langer betaald hoeven te worden, zoals de gasrekening. De kosten voor onderhoud zijn ongeveer hetzelfde als bij een cv-ketel.</a:t>
            </a:r>
          </a:p>
          <a:p>
            <a:pPr marL="0" marR="0" lvl="0" indent="0" algn="l" defTabSz="457200" rtl="0" eaLnBrk="1" fontAlgn="auto" latinLnBrk="0" hangingPunct="1">
              <a:lnSpc>
                <a:spcPct val="100000"/>
              </a:lnSpc>
              <a:spcBef>
                <a:spcPts val="0"/>
              </a:spcBef>
              <a:spcAft>
                <a:spcPts val="0"/>
              </a:spcAft>
              <a:buClrTx/>
              <a:buSzTx/>
              <a:buFontTx/>
              <a:buNone/>
              <a:tabLst/>
              <a:defRPr/>
            </a:pPr>
            <a:endParaRPr lang="nl-NL" sz="1100" dirty="0">
              <a:latin typeface="Ubuntu" panose="020B050403060203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nl-NL" sz="1100" b="1" dirty="0">
                <a:latin typeface="Ubuntu" panose="020B0504030602030204" pitchFamily="34" charset="0"/>
              </a:rPr>
              <a:t>De totale kosten en opbrengsten hangen altijd af van jouw eigen</a:t>
            </a:r>
          </a:p>
          <a:p>
            <a:pPr marL="0" marR="0" lvl="0" indent="0" algn="ctr" defTabSz="457200" rtl="0" eaLnBrk="1" fontAlgn="auto" latinLnBrk="0" hangingPunct="1">
              <a:lnSpc>
                <a:spcPct val="100000"/>
              </a:lnSpc>
              <a:spcBef>
                <a:spcPts val="0"/>
              </a:spcBef>
              <a:spcAft>
                <a:spcPts val="0"/>
              </a:spcAft>
              <a:buClrTx/>
              <a:buSzTx/>
              <a:buFontTx/>
              <a:buNone/>
              <a:tabLst/>
              <a:defRPr/>
            </a:pPr>
            <a:r>
              <a:rPr lang="nl-NL" sz="1100" b="1" dirty="0">
                <a:latin typeface="Ubuntu" panose="020B0504030602030204" pitchFamily="34" charset="0"/>
              </a:rPr>
              <a:t>situatie en gebruik. Wij adviseren je hier graag over.</a:t>
            </a:r>
          </a:p>
        </p:txBody>
      </p:sp>
      <p:sp>
        <p:nvSpPr>
          <p:cNvPr id="3" name="Tekstvak 2">
            <a:extLst>
              <a:ext uri="{FF2B5EF4-FFF2-40B4-BE49-F238E27FC236}">
                <a16:creationId xmlns:a16="http://schemas.microsoft.com/office/drawing/2014/main" id="{8AD3D2CC-8FF6-CA7C-498F-8D24EF22E0F7}"/>
              </a:ext>
            </a:extLst>
          </p:cNvPr>
          <p:cNvSpPr txBox="1"/>
          <p:nvPr/>
        </p:nvSpPr>
        <p:spPr>
          <a:xfrm>
            <a:off x="328230" y="2341655"/>
            <a:ext cx="5220792" cy="161582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100" b="1" i="0" u="none" strike="noStrike" kern="1200" cap="none" spc="0" normalizeH="0" baseline="0" noProof="0" dirty="0">
                <a:ln>
                  <a:noFill/>
                </a:ln>
                <a:solidFill>
                  <a:srgbClr val="5DBF7D"/>
                </a:solidFill>
                <a:effectLst/>
                <a:uLnTx/>
                <a:uFillTx/>
                <a:latin typeface="Ubuntu" panose="020B0504030602030204" pitchFamily="34" charset="0"/>
                <a:ea typeface="+mn-ea"/>
                <a:cs typeface="+mn-cs"/>
              </a:rPr>
              <a:t>Welke werkzaamheden zijn er?</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100" b="0" i="0" u="none" strike="noStrike" kern="1200" cap="none" spc="0" normalizeH="0" baseline="0" noProof="0" dirty="0">
                <a:ln>
                  <a:noFill/>
                </a:ln>
                <a:solidFill>
                  <a:prstClr val="black"/>
                </a:solidFill>
                <a:effectLst/>
                <a:uLnTx/>
                <a:uFillTx/>
                <a:latin typeface="Ubuntu" panose="020B0504030602030204" pitchFamily="34" charset="0"/>
                <a:ea typeface="+mn-ea"/>
                <a:cs typeface="+mn-cs"/>
              </a:rPr>
              <a:t>Het huis moet goed geïsoleerd zijn voor deze manier van verwarmen. </a:t>
            </a:r>
            <a:r>
              <a:rPr lang="nl-NL" sz="1100" dirty="0">
                <a:solidFill>
                  <a:prstClr val="black"/>
                </a:solidFill>
                <a:latin typeface="Ubuntu" panose="020B0504030602030204" pitchFamily="34" charset="0"/>
              </a:rPr>
              <a:t>Nog niet (goed) geïsoleerd? Vraag dan naar de mogelijkheden om met een bodemwarmtepomp aardgasvrij-gereed te worden.</a:t>
            </a:r>
            <a:endParaRPr kumimoji="0" lang="nl-NL" sz="1100" b="0" i="0" u="none" strike="noStrike" kern="1200" cap="none" spc="0" normalizeH="0" baseline="0" noProof="0" dirty="0">
              <a:ln>
                <a:noFill/>
              </a:ln>
              <a:solidFill>
                <a:prstClr val="black"/>
              </a:solidFill>
              <a:effectLst/>
              <a:uLnTx/>
              <a:uFillTx/>
              <a:latin typeface="Ubuntu" panose="020B0504030602030204" pitchFamily="34" charset="0"/>
              <a:ea typeface="+mn-ea"/>
              <a:cs typeface="+mn-cs"/>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100" b="0" i="0" u="none" strike="noStrike" kern="1200" cap="none" spc="0" normalizeH="0" baseline="0" noProof="0" dirty="0">
                <a:ln>
                  <a:noFill/>
                </a:ln>
                <a:solidFill>
                  <a:prstClr val="black"/>
                </a:solidFill>
                <a:effectLst/>
                <a:uLnTx/>
                <a:uFillTx/>
                <a:latin typeface="Ubuntu" panose="020B0504030602030204" pitchFamily="34" charset="0"/>
                <a:ea typeface="+mn-ea"/>
                <a:cs typeface="+mn-cs"/>
              </a:rPr>
              <a:t>Er moet plaats gemaakt worden voor het apparaat binnen. Ongeveer 60 bij 60 centimeter op de vloer en </a:t>
            </a:r>
            <a:r>
              <a:rPr lang="nl-NL" sz="1100" dirty="0">
                <a:solidFill>
                  <a:prstClr val="black"/>
                </a:solidFill>
                <a:latin typeface="Ubuntu" panose="020B0504030602030204" pitchFamily="34" charset="0"/>
              </a:rPr>
              <a:t>180 centimeter </a:t>
            </a:r>
            <a:r>
              <a:rPr kumimoji="0" lang="nl-NL" sz="1100" b="0" i="0" u="none" strike="noStrike" kern="1200" cap="none" spc="0" normalizeH="0" baseline="0" noProof="0" dirty="0">
                <a:ln>
                  <a:noFill/>
                </a:ln>
                <a:solidFill>
                  <a:prstClr val="black"/>
                </a:solidFill>
                <a:effectLst/>
                <a:uLnTx/>
                <a:uFillTx/>
                <a:latin typeface="Ubuntu" panose="020B0504030602030204" pitchFamily="34" charset="0"/>
                <a:ea typeface="+mn-ea"/>
                <a:cs typeface="+mn-cs"/>
              </a:rPr>
              <a:t>hoog.</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100" b="0" i="0" u="none" strike="noStrike" kern="1200" cap="none" spc="0" normalizeH="0" baseline="0" noProof="0" dirty="0">
                <a:ln>
                  <a:noFill/>
                </a:ln>
                <a:solidFill>
                  <a:prstClr val="black"/>
                </a:solidFill>
                <a:effectLst/>
                <a:uLnTx/>
                <a:uFillTx/>
                <a:latin typeface="Ubuntu" panose="020B0504030602030204" pitchFamily="34" charset="0"/>
                <a:ea typeface="+mn-ea"/>
                <a:cs typeface="+mn-cs"/>
              </a:rPr>
              <a:t>In de tuin moet ruimte zijn om een lus in de bodem te boren. Dit kan eventueel samen met de buren.</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100" dirty="0">
                <a:solidFill>
                  <a:prstClr val="black"/>
                </a:solidFill>
                <a:latin typeface="Ubuntu" panose="020B0504030602030204" pitchFamily="34" charset="0"/>
              </a:rPr>
              <a:t>Er is 3</a:t>
            </a:r>
            <a:r>
              <a:rPr kumimoji="0" lang="nl-NL" sz="1100" b="0" i="0" u="none" strike="noStrike" kern="1200" cap="none" spc="0" normalizeH="0" baseline="0" noProof="0" dirty="0">
                <a:ln>
                  <a:noFill/>
                </a:ln>
                <a:solidFill>
                  <a:prstClr val="black"/>
                </a:solidFill>
                <a:effectLst/>
                <a:uLnTx/>
                <a:uFillTx/>
                <a:latin typeface="Ubuntu" panose="020B0504030602030204" pitchFamily="34" charset="0"/>
                <a:ea typeface="+mn-ea"/>
                <a:cs typeface="+mn-cs"/>
              </a:rPr>
              <a:t> tot 4 dagen werk in en om het huis.</a:t>
            </a:r>
          </a:p>
        </p:txBody>
      </p:sp>
      <p:sp>
        <p:nvSpPr>
          <p:cNvPr id="4" name="Tekstvak 3">
            <a:extLst>
              <a:ext uri="{FF2B5EF4-FFF2-40B4-BE49-F238E27FC236}">
                <a16:creationId xmlns:a16="http://schemas.microsoft.com/office/drawing/2014/main" id="{EA0F12EF-C49F-1CC7-6D5A-BB24C276D2BB}"/>
              </a:ext>
            </a:extLst>
          </p:cNvPr>
          <p:cNvSpPr txBox="1"/>
          <p:nvPr/>
        </p:nvSpPr>
        <p:spPr>
          <a:xfrm>
            <a:off x="328230" y="1236910"/>
            <a:ext cx="5310570" cy="1107996"/>
          </a:xfrm>
          <a:prstGeom prst="rect">
            <a:avLst/>
          </a:prstGeom>
          <a:noFill/>
        </p:spPr>
        <p:txBody>
          <a:bodyPr wrap="square" rtlCol="0">
            <a:spAutoFit/>
          </a:bodyPr>
          <a:lstStyle/>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100" dirty="0">
                <a:solidFill>
                  <a:prstClr val="black"/>
                </a:solidFill>
                <a:latin typeface="Ubuntu" panose="020B0504030602030204" pitchFamily="34" charset="0"/>
              </a:rPr>
              <a:t>De bodemwarmtepomp </a:t>
            </a:r>
            <a:r>
              <a:rPr kumimoji="0" lang="nl-NL" sz="1100" b="0" i="0" u="none" strike="noStrike" kern="1200" cap="none" spc="0" normalizeH="0" baseline="0" noProof="0" dirty="0">
                <a:ln>
                  <a:noFill/>
                </a:ln>
                <a:solidFill>
                  <a:prstClr val="black"/>
                </a:solidFill>
                <a:effectLst/>
                <a:uLnTx/>
                <a:uFillTx/>
                <a:latin typeface="Ubuntu" panose="020B0504030602030204" pitchFamily="34" charset="0"/>
                <a:ea typeface="+mn-ea"/>
                <a:cs typeface="+mn-cs"/>
              </a:rPr>
              <a:t>haalt warmte via vloeistof in een lus uit de bodem. Deze lus kunt u eventueel delen met de buren.</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100" b="0" i="0" u="none" strike="noStrike" kern="1200" cap="none" spc="0" normalizeH="0" baseline="0" noProof="0" dirty="0">
                <a:ln>
                  <a:noFill/>
                </a:ln>
                <a:solidFill>
                  <a:prstClr val="black"/>
                </a:solidFill>
                <a:effectLst/>
                <a:uLnTx/>
                <a:uFillTx/>
                <a:latin typeface="Ubuntu" panose="020B0504030602030204" pitchFamily="34" charset="0"/>
                <a:ea typeface="+mn-ea"/>
                <a:cs typeface="+mn-cs"/>
              </a:rPr>
              <a:t>De warmte wordt door een warmtewisselaar verplaatst naar het water in </a:t>
            </a:r>
            <a:r>
              <a:rPr lang="nl-NL" sz="1100" dirty="0">
                <a:solidFill>
                  <a:prstClr val="black"/>
                </a:solidFill>
                <a:latin typeface="Ubuntu" panose="020B0504030602030204" pitchFamily="34" charset="0"/>
              </a:rPr>
              <a:t>de warmtepomp</a:t>
            </a:r>
            <a:r>
              <a:rPr kumimoji="0" lang="nl-NL" sz="1100" b="0" i="0" u="none" strike="noStrike" kern="1200" cap="none" spc="0" normalizeH="0" baseline="0" noProof="0" dirty="0">
                <a:ln>
                  <a:noFill/>
                </a:ln>
                <a:solidFill>
                  <a:prstClr val="black"/>
                </a:solidFill>
                <a:effectLst/>
                <a:uLnTx/>
                <a:uFillTx/>
                <a:latin typeface="Ubuntu" panose="020B0504030602030204" pitchFamily="34" charset="0"/>
                <a:ea typeface="+mn-ea"/>
                <a:cs typeface="+mn-cs"/>
              </a:rPr>
              <a:t> binnen.</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100" b="0" i="0" u="none" strike="noStrike" kern="1200" cap="none" spc="0" normalizeH="0" baseline="0" noProof="0" dirty="0">
                <a:ln>
                  <a:noFill/>
                </a:ln>
                <a:solidFill>
                  <a:prstClr val="black"/>
                </a:solidFill>
                <a:effectLst/>
                <a:uLnTx/>
                <a:uFillTx/>
                <a:latin typeface="Ubuntu" panose="020B0504030602030204" pitchFamily="34" charset="0"/>
                <a:ea typeface="+mn-ea"/>
                <a:cs typeface="+mn-cs"/>
              </a:rPr>
              <a:t>De</a:t>
            </a:r>
            <a:r>
              <a:rPr lang="nl-NL" sz="1100" dirty="0">
                <a:solidFill>
                  <a:prstClr val="black"/>
                </a:solidFill>
                <a:latin typeface="Ubuntu" panose="020B0504030602030204" pitchFamily="34" charset="0"/>
              </a:rPr>
              <a:t>ze</a:t>
            </a:r>
            <a:r>
              <a:rPr kumimoji="0" lang="nl-NL" sz="1100" b="0" i="0" u="none" strike="noStrike" kern="1200" cap="none" spc="0" normalizeH="0" baseline="0" noProof="0" dirty="0">
                <a:ln>
                  <a:noFill/>
                </a:ln>
                <a:solidFill>
                  <a:prstClr val="black"/>
                </a:solidFill>
                <a:effectLst/>
                <a:uLnTx/>
                <a:uFillTx/>
                <a:latin typeface="Ubuntu" panose="020B0504030602030204" pitchFamily="34" charset="0"/>
                <a:ea typeface="+mn-ea"/>
                <a:cs typeface="+mn-cs"/>
              </a:rPr>
              <a:t> pompt het warme water naar de radiatoren en/of vloerverwarming. </a:t>
            </a:r>
            <a:r>
              <a:rPr lang="nl-NL" sz="1100" dirty="0">
                <a:solidFill>
                  <a:prstClr val="black"/>
                </a:solidFill>
                <a:latin typeface="Ubuntu" panose="020B0504030602030204" pitchFamily="34" charset="0"/>
              </a:rPr>
              <a:t>En </a:t>
            </a:r>
            <a:r>
              <a:rPr kumimoji="0" lang="nl-NL" sz="1100" b="0" i="0" u="none" strike="noStrike" kern="1200" cap="none" spc="0" normalizeH="0" baseline="0" noProof="0" dirty="0">
                <a:ln>
                  <a:noFill/>
                </a:ln>
                <a:solidFill>
                  <a:prstClr val="black"/>
                </a:solidFill>
                <a:effectLst/>
                <a:uLnTx/>
                <a:uFillTx/>
                <a:latin typeface="Ubuntu" panose="020B0504030602030204" pitchFamily="34" charset="0"/>
                <a:ea typeface="+mn-ea"/>
                <a:cs typeface="+mn-cs"/>
              </a:rPr>
              <a:t>zorgt met </a:t>
            </a:r>
            <a:r>
              <a:rPr lang="nl-NL" sz="1100" dirty="0">
                <a:solidFill>
                  <a:prstClr val="black"/>
                </a:solidFill>
                <a:latin typeface="Ubuntu" panose="020B0504030602030204" pitchFamily="34" charset="0"/>
              </a:rPr>
              <a:t>een boiler </a:t>
            </a:r>
            <a:r>
              <a:rPr kumimoji="0" lang="nl-NL" sz="1100" b="0" i="0" u="none" strike="noStrike" kern="1200" cap="none" spc="0" normalizeH="0" baseline="0" noProof="0" dirty="0">
                <a:ln>
                  <a:noFill/>
                </a:ln>
                <a:solidFill>
                  <a:prstClr val="black"/>
                </a:solidFill>
                <a:effectLst/>
                <a:uLnTx/>
                <a:uFillTx/>
                <a:latin typeface="Ubuntu" panose="020B0504030602030204" pitchFamily="34" charset="0"/>
                <a:ea typeface="+mn-ea"/>
                <a:cs typeface="+mn-cs"/>
              </a:rPr>
              <a:t>ook voor warm water in de keuken en badkamer.</a:t>
            </a:r>
          </a:p>
        </p:txBody>
      </p:sp>
      <p:sp>
        <p:nvSpPr>
          <p:cNvPr id="9" name="Tekstvak 8">
            <a:extLst>
              <a:ext uri="{FF2B5EF4-FFF2-40B4-BE49-F238E27FC236}">
                <a16:creationId xmlns:a16="http://schemas.microsoft.com/office/drawing/2014/main" id="{646A2B6B-093B-4BDA-C0C6-01F13B6DF8B5}"/>
              </a:ext>
            </a:extLst>
          </p:cNvPr>
          <p:cNvSpPr txBox="1"/>
          <p:nvPr/>
        </p:nvSpPr>
        <p:spPr>
          <a:xfrm>
            <a:off x="328230" y="7038758"/>
            <a:ext cx="5220792" cy="144655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l-NL" sz="1100" b="1" dirty="0">
                <a:solidFill>
                  <a:srgbClr val="5DBF7D"/>
                </a:solidFill>
                <a:latin typeface="Ubuntu" panose="020B0504030602030204" pitchFamily="34" charset="0"/>
              </a:rPr>
              <a:t>Wat kun je verder van deze warmtepomp verwachten?</a:t>
            </a:r>
            <a:endParaRPr kumimoji="0" lang="nl-NL" sz="1100" b="1" i="0" u="none" strike="noStrike" kern="1200" cap="none" spc="0" normalizeH="0" baseline="0" noProof="0" dirty="0">
              <a:ln>
                <a:noFill/>
              </a:ln>
              <a:solidFill>
                <a:srgbClr val="5DBF7D"/>
              </a:solidFill>
              <a:effectLst/>
              <a:uLnTx/>
              <a:uFillTx/>
              <a:latin typeface="Ubuntu" panose="020B0504030602030204" pitchFamily="34" charset="0"/>
              <a:ea typeface="+mn-ea"/>
              <a:cs typeface="+mn-cs"/>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100" dirty="0">
                <a:latin typeface="Ubuntu" panose="020B0504030602030204" pitchFamily="34" charset="0"/>
              </a:rPr>
              <a:t>Zo’n warmtepomp gaat wel </a:t>
            </a:r>
            <a:r>
              <a:rPr kumimoji="0" lang="nl-NL" sz="1100" b="0" i="0" u="none" strike="noStrike" kern="1200" cap="none" spc="0" normalizeH="0" baseline="0" noProof="0" dirty="0">
                <a:ln>
                  <a:noFill/>
                </a:ln>
                <a:effectLst/>
                <a:uLnTx/>
                <a:uFillTx/>
                <a:latin typeface="Ubuntu" panose="020B0504030602030204" pitchFamily="34" charset="0"/>
                <a:ea typeface="+mn-ea"/>
                <a:cs typeface="+mn-cs"/>
              </a:rPr>
              <a:t>25 jaar mee en de </a:t>
            </a:r>
            <a:r>
              <a:rPr kumimoji="0" lang="nl-NL" sz="1100" b="0" i="0" u="none" strike="noStrike" kern="1200" cap="none" spc="0" normalizeH="0" baseline="0" noProof="0" dirty="0" err="1">
                <a:ln>
                  <a:noFill/>
                </a:ln>
                <a:effectLst/>
                <a:uLnTx/>
                <a:uFillTx/>
                <a:latin typeface="Ubuntu" panose="020B0504030602030204" pitchFamily="34" charset="0"/>
                <a:ea typeface="+mn-ea"/>
                <a:cs typeface="+mn-cs"/>
              </a:rPr>
              <a:t>bodemlus</a:t>
            </a:r>
            <a:r>
              <a:rPr kumimoji="0" lang="nl-NL" sz="1100" b="0" i="0" u="none" strike="noStrike" kern="1200" cap="none" spc="0" normalizeH="0" baseline="0" noProof="0" dirty="0">
                <a:ln>
                  <a:noFill/>
                </a:ln>
                <a:effectLst/>
                <a:uLnTx/>
                <a:uFillTx/>
                <a:latin typeface="Ubuntu" panose="020B0504030602030204" pitchFamily="34" charset="0"/>
                <a:ea typeface="+mn-ea"/>
                <a:cs typeface="+mn-cs"/>
              </a:rPr>
              <a:t> nog langer, als het goed onderhouden wordt. </a:t>
            </a:r>
            <a:r>
              <a:rPr lang="nl-NL" sz="1100" dirty="0">
                <a:latin typeface="Ubuntu" panose="020B0504030602030204" pitchFamily="34" charset="0"/>
              </a:rPr>
              <a:t>1 x per 2 jaar is onderhoud nodig.</a:t>
            </a:r>
            <a:endParaRPr kumimoji="0" lang="nl-NL" sz="1100" b="0" i="0" u="none" strike="noStrike" kern="1200" cap="none" spc="0" normalizeH="0" baseline="0" noProof="0" dirty="0">
              <a:ln>
                <a:noFill/>
              </a:ln>
              <a:effectLst/>
              <a:uLnTx/>
              <a:uFillTx/>
              <a:latin typeface="Ubuntu" panose="020B0504030602030204" pitchFamily="34" charset="0"/>
              <a:ea typeface="+mn-ea"/>
              <a:cs typeface="+mn-cs"/>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100" b="0" i="0" u="none" strike="noStrike" kern="1200" cap="none" spc="0" normalizeH="0" baseline="0" noProof="0" dirty="0">
                <a:ln>
                  <a:noFill/>
                </a:ln>
                <a:effectLst/>
                <a:uLnTx/>
                <a:uFillTx/>
                <a:latin typeface="Ubuntu" panose="020B0504030602030204" pitchFamily="34" charset="0"/>
                <a:ea typeface="+mn-ea"/>
                <a:cs typeface="+mn-cs"/>
              </a:rPr>
              <a:t>We adviseren een onderhoudsabonnement af te sluiten, waarmee ook mogelijke storingen opgelost worden.</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100" dirty="0">
                <a:latin typeface="Ubuntu" panose="020B0504030602030204" pitchFamily="34" charset="0"/>
              </a:rPr>
              <a:t>S</a:t>
            </a:r>
            <a:r>
              <a:rPr kumimoji="0" lang="nl-NL" sz="1100" b="0" i="0" u="none" strike="noStrike" kern="1200" cap="none" spc="0" normalizeH="0" baseline="0" noProof="0" dirty="0" err="1">
                <a:ln>
                  <a:noFill/>
                </a:ln>
                <a:effectLst/>
                <a:uLnTx/>
                <a:uFillTx/>
                <a:latin typeface="Ubuntu" panose="020B0504030602030204" pitchFamily="34" charset="0"/>
                <a:ea typeface="+mn-ea"/>
                <a:cs typeface="+mn-cs"/>
              </a:rPr>
              <a:t>toringen</a:t>
            </a:r>
            <a:r>
              <a:rPr kumimoji="0" lang="nl-NL" sz="1100" b="0" i="0" u="none" strike="noStrike" kern="1200" cap="none" spc="0" normalizeH="0" baseline="0" noProof="0" dirty="0">
                <a:ln>
                  <a:noFill/>
                </a:ln>
                <a:effectLst/>
                <a:uLnTx/>
                <a:uFillTx/>
                <a:latin typeface="Ubuntu" panose="020B0504030602030204" pitchFamily="34" charset="0"/>
                <a:ea typeface="+mn-ea"/>
                <a:cs typeface="+mn-cs"/>
              </a:rPr>
              <a:t> kunnen </a:t>
            </a:r>
            <a:r>
              <a:rPr lang="nl-NL" sz="1100" dirty="0">
                <a:latin typeface="Ubuntu" panose="020B0504030602030204" pitchFamily="34" charset="0"/>
              </a:rPr>
              <a:t>vaak </a:t>
            </a:r>
            <a:r>
              <a:rPr kumimoji="0" lang="nl-NL" sz="1100" b="0" i="0" u="none" strike="noStrike" kern="1200" cap="none" spc="0" normalizeH="0" baseline="0" noProof="0" dirty="0">
                <a:ln>
                  <a:noFill/>
                </a:ln>
                <a:effectLst/>
                <a:uLnTx/>
                <a:uFillTx/>
                <a:latin typeface="Ubuntu" panose="020B0504030602030204" pitchFamily="34" charset="0"/>
                <a:ea typeface="+mn-ea"/>
                <a:cs typeface="+mn-cs"/>
              </a:rPr>
              <a:t>digitaal op afstand opgelost worden.</a:t>
            </a:r>
          </a:p>
          <a:p>
            <a:pPr marR="0" lvl="0" algn="ctr" defTabSz="457200" rtl="0" eaLnBrk="1" fontAlgn="auto" latinLnBrk="0" hangingPunct="1">
              <a:lnSpc>
                <a:spcPct val="100000"/>
              </a:lnSpc>
              <a:spcBef>
                <a:spcPts val="0"/>
              </a:spcBef>
              <a:spcAft>
                <a:spcPts val="0"/>
              </a:spcAft>
              <a:buClrTx/>
              <a:buSzTx/>
              <a:tabLst/>
              <a:defRPr/>
            </a:pPr>
            <a:endParaRPr lang="nl-NL" sz="1100" b="1" dirty="0">
              <a:latin typeface="Ubuntu" panose="020B0504030602030204" pitchFamily="34" charset="0"/>
            </a:endParaRPr>
          </a:p>
          <a:p>
            <a:pPr marR="0" lvl="0" algn="ctr" defTabSz="457200" rtl="0" eaLnBrk="1" fontAlgn="auto" latinLnBrk="0" hangingPunct="1">
              <a:lnSpc>
                <a:spcPct val="100000"/>
              </a:lnSpc>
              <a:spcBef>
                <a:spcPts val="0"/>
              </a:spcBef>
              <a:spcAft>
                <a:spcPts val="0"/>
              </a:spcAft>
              <a:buClrTx/>
              <a:buSzTx/>
              <a:tabLst/>
              <a:defRPr/>
            </a:pPr>
            <a:r>
              <a:rPr lang="nl-NL" sz="1100" b="1" dirty="0">
                <a:latin typeface="Ubuntu" panose="020B0504030602030204" pitchFamily="34" charset="0"/>
              </a:rPr>
              <a:t>Meer weten? We helpen je graag.</a:t>
            </a:r>
            <a:endParaRPr kumimoji="0" lang="nl-NL" sz="1100" b="1" i="0" u="none" strike="noStrike" kern="1200" cap="none" spc="0" normalizeH="0" baseline="0" noProof="0" dirty="0">
              <a:ln>
                <a:noFill/>
              </a:ln>
              <a:effectLst/>
              <a:uLnTx/>
              <a:uFillTx/>
              <a:latin typeface="Ubuntu" panose="020B0504030602030204" pitchFamily="34" charset="0"/>
              <a:ea typeface="+mn-ea"/>
              <a:cs typeface="+mn-cs"/>
            </a:endParaRPr>
          </a:p>
        </p:txBody>
      </p:sp>
      <p:sp>
        <p:nvSpPr>
          <p:cNvPr id="16" name="Tekstvak 15">
            <a:extLst>
              <a:ext uri="{FF2B5EF4-FFF2-40B4-BE49-F238E27FC236}">
                <a16:creationId xmlns:a16="http://schemas.microsoft.com/office/drawing/2014/main" id="{3C7D9602-9AEA-02DD-1F5D-3A68F78C6E1C}"/>
              </a:ext>
            </a:extLst>
          </p:cNvPr>
          <p:cNvSpPr txBox="1"/>
          <p:nvPr/>
        </p:nvSpPr>
        <p:spPr>
          <a:xfrm>
            <a:off x="328236" y="410158"/>
            <a:ext cx="5534892"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l-NL" sz="3600" b="1" dirty="0">
                <a:solidFill>
                  <a:prstClr val="black"/>
                </a:solidFill>
                <a:latin typeface="Tw Cen MT Condensed" panose="020B0606020104020203" pitchFamily="34" charset="0"/>
              </a:rPr>
              <a:t>Zo werkt het</a:t>
            </a:r>
            <a:endParaRPr kumimoji="0" lang="nl-NL" sz="3600" b="1" i="0" u="none" strike="noStrike" kern="1200" cap="none" spc="0" normalizeH="0" baseline="0" noProof="0" dirty="0">
              <a:ln>
                <a:noFill/>
              </a:ln>
              <a:solidFill>
                <a:prstClr val="black"/>
              </a:solidFill>
              <a:effectLst/>
              <a:uLnTx/>
              <a:uFillTx/>
              <a:latin typeface="Tw Cen MT Condensed" panose="020B0606020104020203" pitchFamily="34" charset="0"/>
              <a:ea typeface="+mn-ea"/>
              <a:cs typeface="+mn-cs"/>
            </a:endParaRPr>
          </a:p>
        </p:txBody>
      </p:sp>
      <p:sp>
        <p:nvSpPr>
          <p:cNvPr id="17" name="Tekstvak 16">
            <a:extLst>
              <a:ext uri="{FF2B5EF4-FFF2-40B4-BE49-F238E27FC236}">
                <a16:creationId xmlns:a16="http://schemas.microsoft.com/office/drawing/2014/main" id="{A8B4733B-8640-36F9-CB80-4FDC96395FAF}"/>
              </a:ext>
            </a:extLst>
          </p:cNvPr>
          <p:cNvSpPr txBox="1"/>
          <p:nvPr/>
        </p:nvSpPr>
        <p:spPr>
          <a:xfrm>
            <a:off x="328235" y="929133"/>
            <a:ext cx="5862751"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l-NL" sz="1400" dirty="0">
                <a:solidFill>
                  <a:prstClr val="black"/>
                </a:solidFill>
                <a:latin typeface="Ubuntu" panose="020B0504030602030204" pitchFamily="34" charset="0"/>
              </a:rPr>
              <a:t>en dit kost het ongeveer</a:t>
            </a:r>
            <a:endParaRPr kumimoji="0" lang="nl-NL" sz="1400" b="0" i="0" u="none" strike="noStrike" kern="1200" cap="none" spc="0" normalizeH="0" baseline="0" noProof="0" dirty="0">
              <a:ln>
                <a:noFill/>
              </a:ln>
              <a:solidFill>
                <a:prstClr val="black"/>
              </a:solidFill>
              <a:effectLst/>
              <a:uLnTx/>
              <a:uFillTx/>
              <a:latin typeface="Ubuntu" panose="020B0504030602030204" pitchFamily="34" charset="0"/>
              <a:ea typeface="+mn-ea"/>
              <a:cs typeface="+mn-cs"/>
            </a:endParaRPr>
          </a:p>
        </p:txBody>
      </p:sp>
    </p:spTree>
    <p:extLst>
      <p:ext uri="{BB962C8B-B14F-4D97-AF65-F5344CB8AC3E}">
        <p14:creationId xmlns:p14="http://schemas.microsoft.com/office/powerpoint/2010/main" val="32667651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2AF4CC-9051-C8D8-5975-5772A8C7ADD4}"/>
            </a:ext>
          </a:extLst>
        </p:cNvPr>
        <p:cNvGrpSpPr/>
        <p:nvPr/>
      </p:nvGrpSpPr>
      <p:grpSpPr>
        <a:xfrm>
          <a:off x="0" y="0"/>
          <a:ext cx="0" cy="0"/>
          <a:chOff x="0" y="0"/>
          <a:chExt cx="0" cy="0"/>
        </a:xfrm>
      </p:grpSpPr>
      <p:sp>
        <p:nvSpPr>
          <p:cNvPr id="4" name="Rechthoek 3">
            <a:extLst>
              <a:ext uri="{FF2B5EF4-FFF2-40B4-BE49-F238E27FC236}">
                <a16:creationId xmlns:a16="http://schemas.microsoft.com/office/drawing/2014/main" id="{BE24E8F9-E000-5C67-DED0-9FE4D8C43587}"/>
              </a:ext>
            </a:extLst>
          </p:cNvPr>
          <p:cNvSpPr/>
          <p:nvPr/>
        </p:nvSpPr>
        <p:spPr>
          <a:xfrm>
            <a:off x="1304735" y="2556114"/>
            <a:ext cx="5135549" cy="1361881"/>
          </a:xfrm>
          <a:prstGeom prst="rect">
            <a:avLst/>
          </a:prstGeom>
          <a:solidFill>
            <a:srgbClr val="E4F4E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46FBAF6E-D8ED-DA6D-D717-5F4444499E64}"/>
              </a:ext>
            </a:extLst>
          </p:cNvPr>
          <p:cNvSpPr/>
          <p:nvPr/>
        </p:nvSpPr>
        <p:spPr>
          <a:xfrm>
            <a:off x="0" y="0"/>
            <a:ext cx="1028747" cy="9906000"/>
          </a:xfrm>
          <a:prstGeom prst="rect">
            <a:avLst/>
          </a:prstGeom>
          <a:solidFill>
            <a:srgbClr val="5DBF7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7" name="Tekstvak 6">
            <a:extLst>
              <a:ext uri="{FF2B5EF4-FFF2-40B4-BE49-F238E27FC236}">
                <a16:creationId xmlns:a16="http://schemas.microsoft.com/office/drawing/2014/main" id="{117FCBEE-A885-FA86-E857-9D46C36A5582}"/>
              </a:ext>
            </a:extLst>
          </p:cNvPr>
          <p:cNvSpPr txBox="1"/>
          <p:nvPr/>
        </p:nvSpPr>
        <p:spPr>
          <a:xfrm rot="16200000">
            <a:off x="-1589999" y="6963761"/>
            <a:ext cx="4208745"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l-NL" sz="3600" b="1" dirty="0">
                <a:solidFill>
                  <a:prstClr val="white"/>
                </a:solidFill>
                <a:latin typeface="Tw Cen MT Condensed" panose="020B0606020104020203" pitchFamily="34" charset="0"/>
              </a:rPr>
              <a:t>Meer weten?</a:t>
            </a:r>
            <a:endParaRPr kumimoji="0" lang="nl-NL" sz="3600" b="1" i="0" u="none" strike="noStrike" kern="1200" cap="none" spc="0" normalizeH="0" baseline="0" noProof="0" dirty="0">
              <a:ln>
                <a:noFill/>
              </a:ln>
              <a:solidFill>
                <a:prstClr val="white"/>
              </a:solidFill>
              <a:effectLst/>
              <a:uLnTx/>
              <a:uFillTx/>
              <a:latin typeface="Tw Cen MT Condensed" panose="020B0606020104020203" pitchFamily="34" charset="0"/>
              <a:ea typeface="+mn-ea"/>
              <a:cs typeface="+mn-cs"/>
            </a:endParaRPr>
          </a:p>
        </p:txBody>
      </p:sp>
      <p:sp>
        <p:nvSpPr>
          <p:cNvPr id="8" name="Tekstvak 7">
            <a:extLst>
              <a:ext uri="{FF2B5EF4-FFF2-40B4-BE49-F238E27FC236}">
                <a16:creationId xmlns:a16="http://schemas.microsoft.com/office/drawing/2014/main" id="{0ED1E7FE-5FA1-BC37-C22A-FDCCD7F285A5}"/>
              </a:ext>
            </a:extLst>
          </p:cNvPr>
          <p:cNvSpPr txBox="1"/>
          <p:nvPr/>
        </p:nvSpPr>
        <p:spPr>
          <a:xfrm>
            <a:off x="1219955" y="410158"/>
            <a:ext cx="5356924"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l-NL" sz="3600" b="1" dirty="0">
                <a:solidFill>
                  <a:prstClr val="black"/>
                </a:solidFill>
                <a:latin typeface="Tw Cen MT Condensed" panose="020B0606020104020203" pitchFamily="34" charset="0"/>
              </a:rPr>
              <a:t>Jij doet toch ook mee?</a:t>
            </a:r>
            <a:endParaRPr kumimoji="0" lang="nl-NL" sz="3600" b="1" i="0" u="none" strike="noStrike" kern="1200" cap="none" spc="0" normalizeH="0" baseline="0" noProof="0" dirty="0">
              <a:ln>
                <a:noFill/>
              </a:ln>
              <a:solidFill>
                <a:prstClr val="black"/>
              </a:solidFill>
              <a:effectLst/>
              <a:uLnTx/>
              <a:uFillTx/>
              <a:latin typeface="Tw Cen MT Condensed" panose="020B0606020104020203" pitchFamily="34" charset="0"/>
              <a:ea typeface="+mn-ea"/>
              <a:cs typeface="+mn-cs"/>
            </a:endParaRPr>
          </a:p>
        </p:txBody>
      </p:sp>
      <p:pic>
        <p:nvPicPr>
          <p:cNvPr id="5" name="Afbeelding 4" descr="Afbeelding met clipart, Graphics, symbool, cirkel&#10;&#10;Automatisch gegenereerde beschrijving">
            <a:extLst>
              <a:ext uri="{FF2B5EF4-FFF2-40B4-BE49-F238E27FC236}">
                <a16:creationId xmlns:a16="http://schemas.microsoft.com/office/drawing/2014/main" id="{DCD2A511-F78F-B9C1-0A96-C585834603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80656"/>
            <a:ext cx="1028747" cy="1028747"/>
          </a:xfrm>
          <a:prstGeom prst="rect">
            <a:avLst/>
          </a:prstGeom>
        </p:spPr>
      </p:pic>
      <p:sp>
        <p:nvSpPr>
          <p:cNvPr id="12" name="Tekstvak 11">
            <a:extLst>
              <a:ext uri="{FF2B5EF4-FFF2-40B4-BE49-F238E27FC236}">
                <a16:creationId xmlns:a16="http://schemas.microsoft.com/office/drawing/2014/main" id="{5BA0C024-5456-6DB1-FFCF-53F36C567A3C}"/>
              </a:ext>
            </a:extLst>
          </p:cNvPr>
          <p:cNvSpPr txBox="1"/>
          <p:nvPr/>
        </p:nvSpPr>
        <p:spPr>
          <a:xfrm>
            <a:off x="1233194" y="1312252"/>
            <a:ext cx="5343684" cy="110799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l-NL" sz="1100" dirty="0">
                <a:solidFill>
                  <a:prstClr val="black"/>
                </a:solidFill>
                <a:latin typeface="Ubuntu" panose="020B0504030602030204" pitchFamily="34" charset="0"/>
              </a:rPr>
              <a:t>Aardgasvrij Eiland helpt je een warmtepomp te kiezen en te kopen, ook als je het niet (direct) zelf kunt betalen. We helpen op verschillende manieren. Met advies over warmtepompen en met financieel advies over de kosten en leningen. Ook kunnen we helpen een geschikte installateur te vinden. Daarnaast organiseren we inkoopacties waar je aan mee kunt doen. Of een schouw van je woning, die inzicht kan geven in de mogelijkheden en kosten. </a:t>
            </a:r>
            <a:endParaRPr kumimoji="0" lang="nl-NL" sz="1100" i="0" u="none" strike="noStrike" kern="1200" cap="none" spc="0" normalizeH="0" baseline="0" noProof="0" dirty="0">
              <a:ln>
                <a:noFill/>
              </a:ln>
              <a:solidFill>
                <a:prstClr val="black"/>
              </a:solidFill>
              <a:effectLst/>
              <a:uLnTx/>
              <a:uFillTx/>
              <a:latin typeface="Ubuntu" panose="020B0504030602030204" pitchFamily="34" charset="0"/>
              <a:ea typeface="+mn-ea"/>
              <a:cs typeface="+mn-cs"/>
            </a:endParaRPr>
          </a:p>
        </p:txBody>
      </p:sp>
      <p:sp>
        <p:nvSpPr>
          <p:cNvPr id="37" name="Tekstvak 36">
            <a:extLst>
              <a:ext uri="{FF2B5EF4-FFF2-40B4-BE49-F238E27FC236}">
                <a16:creationId xmlns:a16="http://schemas.microsoft.com/office/drawing/2014/main" id="{A46F0F00-B64E-9BF7-6ECE-9F95F5161D2E}"/>
              </a:ext>
            </a:extLst>
          </p:cNvPr>
          <p:cNvSpPr txBox="1"/>
          <p:nvPr/>
        </p:nvSpPr>
        <p:spPr>
          <a:xfrm>
            <a:off x="1219954" y="929133"/>
            <a:ext cx="4971032"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l-NL" sz="1400" dirty="0">
                <a:solidFill>
                  <a:prstClr val="black"/>
                </a:solidFill>
                <a:latin typeface="Ubuntu" panose="020B0504030602030204" pitchFamily="34" charset="0"/>
              </a:rPr>
              <a:t>Samen op weg naar een aardgasvrij eiland</a:t>
            </a:r>
            <a:endParaRPr kumimoji="0" lang="nl-NL" sz="1400" b="0" i="0" u="none" strike="noStrike" kern="1200" cap="none" spc="0" normalizeH="0" baseline="0" noProof="0" dirty="0">
              <a:ln>
                <a:noFill/>
              </a:ln>
              <a:solidFill>
                <a:prstClr val="black"/>
              </a:solidFill>
              <a:effectLst/>
              <a:uLnTx/>
              <a:uFillTx/>
              <a:latin typeface="Ubuntu" panose="020B0504030602030204" pitchFamily="34" charset="0"/>
              <a:ea typeface="+mn-ea"/>
              <a:cs typeface="+mn-cs"/>
            </a:endParaRPr>
          </a:p>
        </p:txBody>
      </p:sp>
      <p:sp>
        <p:nvSpPr>
          <p:cNvPr id="2" name="Tekstvak 1">
            <a:extLst>
              <a:ext uri="{FF2B5EF4-FFF2-40B4-BE49-F238E27FC236}">
                <a16:creationId xmlns:a16="http://schemas.microsoft.com/office/drawing/2014/main" id="{A3D70040-6B25-1F82-9317-633620A594F7}"/>
              </a:ext>
            </a:extLst>
          </p:cNvPr>
          <p:cNvSpPr txBox="1"/>
          <p:nvPr/>
        </p:nvSpPr>
        <p:spPr>
          <a:xfrm>
            <a:off x="1318437" y="8353028"/>
            <a:ext cx="2498388" cy="1338828"/>
          </a:xfrm>
          <a:prstGeom prst="rect">
            <a:avLst/>
          </a:prstGeom>
          <a:solidFill>
            <a:schemeClr val="tx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900" b="1" i="0" u="none" strike="noStrike" kern="1200" cap="none" spc="0" normalizeH="0" baseline="0" noProof="0" dirty="0">
                <a:ln>
                  <a:noFill/>
                </a:ln>
                <a:solidFill>
                  <a:srgbClr val="5DBF7D"/>
                </a:solidFill>
                <a:effectLst/>
                <a:uLnTx/>
                <a:uFillTx/>
                <a:latin typeface="Ubuntu" panose="020B0504030602030204" pitchFamily="34" charset="0"/>
                <a:ea typeface="+mn-ea"/>
                <a:cs typeface="+mn-cs"/>
              </a:rPr>
              <a:t>Uitleg</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900" b="0" i="0" u="none" strike="noStrike" kern="1200" cap="none" spc="0" normalizeH="0" baseline="0" noProof="0" dirty="0">
                <a:ln>
                  <a:noFill/>
                </a:ln>
                <a:solidFill>
                  <a:schemeClr val="bg1"/>
                </a:solidFill>
                <a:effectLst/>
                <a:uLnTx/>
                <a:uFillTx/>
                <a:latin typeface="Ubuntu" panose="020B0504030602030204" pitchFamily="34" charset="0"/>
                <a:ea typeface="+mn-ea"/>
                <a:cs typeface="+mn-cs"/>
              </a:rPr>
              <a:t>Dit informatieblad is een uitgave van ‘Aardgasvrij Eiland’ met informatie over het verwarmen van </a:t>
            </a:r>
            <a:r>
              <a:rPr lang="nl-NL" sz="900" dirty="0">
                <a:solidFill>
                  <a:schemeClr val="bg1"/>
                </a:solidFill>
                <a:latin typeface="Ubuntu" panose="020B0504030602030204" pitchFamily="34" charset="0"/>
              </a:rPr>
              <a:t>je</a:t>
            </a:r>
            <a:r>
              <a:rPr kumimoji="0" lang="nl-NL" sz="900" b="0" i="0" u="none" strike="noStrike" kern="1200" cap="none" spc="0" normalizeH="0" baseline="0" noProof="0" dirty="0">
                <a:ln>
                  <a:noFill/>
                </a:ln>
                <a:solidFill>
                  <a:schemeClr val="bg1"/>
                </a:solidFill>
                <a:effectLst/>
                <a:uLnTx/>
                <a:uFillTx/>
                <a:latin typeface="Ubuntu" panose="020B0504030602030204" pitchFamily="34" charset="0"/>
                <a:ea typeface="+mn-ea"/>
                <a:cs typeface="+mn-cs"/>
              </a:rPr>
              <a:t> huis zonder gas</a:t>
            </a:r>
            <a:r>
              <a:rPr lang="nl-NL" sz="900" dirty="0">
                <a:solidFill>
                  <a:schemeClr val="bg1"/>
                </a:solidFill>
                <a:latin typeface="Ubuntu" panose="020B0504030602030204" pitchFamily="34" charset="0"/>
              </a:rPr>
              <a:t>. We hebben dit met veel aandacht gemaakt, maar er kan een fout in zitten. Alle bedragen zijn een inschatting.</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900" b="0" i="0" u="none" strike="noStrike" kern="1200" cap="none" spc="0" normalizeH="0" baseline="0" noProof="0" dirty="0">
                <a:ln>
                  <a:noFill/>
                </a:ln>
                <a:solidFill>
                  <a:schemeClr val="bg1"/>
                </a:solidFill>
                <a:effectLst/>
                <a:uLnTx/>
                <a:uFillTx/>
                <a:latin typeface="Ubuntu" panose="020B0504030602030204" pitchFamily="34" charset="0"/>
                <a:ea typeface="+mn-ea"/>
                <a:cs typeface="+mn-cs"/>
              </a:rPr>
              <a:t>Heb je vragen of opmerkingen? Neem dan gerust contact met ons op.</a:t>
            </a:r>
          </a:p>
        </p:txBody>
      </p:sp>
      <p:sp>
        <p:nvSpPr>
          <p:cNvPr id="14" name="Tekstvak 13">
            <a:extLst>
              <a:ext uri="{FF2B5EF4-FFF2-40B4-BE49-F238E27FC236}">
                <a16:creationId xmlns:a16="http://schemas.microsoft.com/office/drawing/2014/main" id="{80FED709-5C58-3DF6-215F-92942BACA888}"/>
              </a:ext>
            </a:extLst>
          </p:cNvPr>
          <p:cNvSpPr txBox="1"/>
          <p:nvPr/>
        </p:nvSpPr>
        <p:spPr>
          <a:xfrm>
            <a:off x="4112355" y="8353028"/>
            <a:ext cx="2341631" cy="1338828"/>
          </a:xfrm>
          <a:prstGeom prst="rect">
            <a:avLst/>
          </a:prstGeom>
          <a:solidFill>
            <a:schemeClr val="tx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900" b="1" i="0" u="none" strike="noStrike" kern="1200" cap="none" spc="0" normalizeH="0" baseline="0" noProof="0" dirty="0">
                <a:ln>
                  <a:noFill/>
                </a:ln>
                <a:solidFill>
                  <a:srgbClr val="5DBF7D"/>
                </a:solidFill>
                <a:effectLst/>
                <a:uLnTx/>
                <a:uFillTx/>
                <a:latin typeface="Ubuntu" panose="020B0504030602030204" pitchFamily="34" charset="0"/>
                <a:ea typeface="+mn-ea"/>
                <a:cs typeface="+mn-cs"/>
              </a:rPr>
              <a:t>Zo kun je ons bereiken</a:t>
            </a:r>
          </a:p>
          <a:p>
            <a:pPr marL="0" marR="0" lvl="0" indent="0" algn="l" defTabSz="457200" rtl="0" eaLnBrk="1" fontAlgn="auto" latinLnBrk="0" hangingPunct="1">
              <a:lnSpc>
                <a:spcPct val="100000"/>
              </a:lnSpc>
              <a:spcBef>
                <a:spcPts val="0"/>
              </a:spcBef>
              <a:spcAft>
                <a:spcPts val="0"/>
              </a:spcAft>
              <a:buClrTx/>
              <a:buSzTx/>
              <a:buFontTx/>
              <a:buNone/>
              <a:tabLst/>
              <a:defRPr/>
            </a:pPr>
            <a:r>
              <a:rPr lang="nl-NL" sz="900" dirty="0">
                <a:solidFill>
                  <a:schemeClr val="bg1"/>
                </a:solidFill>
                <a:latin typeface="Ubuntu" panose="020B0504030602030204" pitchFamily="34" charset="0"/>
              </a:rPr>
              <a:t>	</a:t>
            </a:r>
          </a:p>
          <a:p>
            <a:pPr marL="0" marR="0" lvl="0" indent="0" algn="l" defTabSz="457200" rtl="0" eaLnBrk="1" fontAlgn="auto" latinLnBrk="0" hangingPunct="1">
              <a:lnSpc>
                <a:spcPct val="100000"/>
              </a:lnSpc>
              <a:spcBef>
                <a:spcPts val="0"/>
              </a:spcBef>
              <a:spcAft>
                <a:spcPts val="0"/>
              </a:spcAft>
              <a:buClrTx/>
              <a:buSzTx/>
              <a:buFontTx/>
              <a:buNone/>
              <a:tabLst/>
              <a:defRPr/>
            </a:pPr>
            <a:r>
              <a:rPr lang="nl-NL" sz="900" dirty="0">
                <a:solidFill>
                  <a:schemeClr val="bg1"/>
                </a:solidFill>
                <a:latin typeface="Ubuntu" panose="020B0504030602030204" pitchFamily="34" charset="0"/>
              </a:rPr>
              <a:t>	info@aardgasvrij-eiland.nl</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900" b="0" i="0" u="none" strike="noStrike" kern="1200" cap="none" spc="0" normalizeH="0" baseline="0" noProof="0" dirty="0">
              <a:ln>
                <a:noFill/>
              </a:ln>
              <a:solidFill>
                <a:schemeClr val="bg1"/>
              </a:solidFill>
              <a:effectLst/>
              <a:uLnTx/>
              <a:uFillTx/>
              <a:latin typeface="Ubuntu" panose="020B0504030602030204" pitchFamily="34"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nl-NL" sz="900" dirty="0">
                <a:solidFill>
                  <a:schemeClr val="bg1"/>
                </a:solidFill>
                <a:latin typeface="Ubuntu" panose="020B0504030602030204" pitchFamily="34" charset="0"/>
              </a:rPr>
              <a:t>	www.aardgasvrij-eiland.nl</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900" b="0" i="0" u="none" strike="noStrike" kern="1200" cap="none" spc="0" normalizeH="0" baseline="0" noProof="0" dirty="0">
              <a:ln>
                <a:noFill/>
              </a:ln>
              <a:solidFill>
                <a:schemeClr val="bg1"/>
              </a:solidFill>
              <a:effectLst/>
              <a:uLnTx/>
              <a:uFillTx/>
              <a:latin typeface="Ubuntu" panose="020B0504030602030204" pitchFamily="34"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nl-NL" sz="900" dirty="0">
                <a:solidFill>
                  <a:schemeClr val="bg1"/>
                </a:solidFill>
                <a:latin typeface="Ubuntu" panose="020B0504030602030204" pitchFamily="34" charset="0"/>
              </a:rPr>
              <a:t>	0519 – 53 50 99</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900" b="0" i="0" u="none" strike="noStrike" kern="1200" cap="none" spc="0" normalizeH="0" baseline="0" noProof="0" dirty="0">
              <a:ln>
                <a:noFill/>
              </a:ln>
              <a:solidFill>
                <a:schemeClr val="bg1"/>
              </a:solidFill>
              <a:effectLst/>
              <a:uLnTx/>
              <a:uFillTx/>
              <a:latin typeface="Ubuntu" panose="020B0504030602030204" pitchFamily="34"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nl-NL" sz="900" dirty="0">
                <a:solidFill>
                  <a:schemeClr val="bg1"/>
                </a:solidFill>
                <a:latin typeface="Ubuntu" panose="020B0504030602030204" pitchFamily="34" charset="0"/>
              </a:rPr>
              <a:t>	</a:t>
            </a:r>
            <a:r>
              <a:rPr lang="nl-NL" sz="900" dirty="0" err="1">
                <a:solidFill>
                  <a:schemeClr val="bg1"/>
                </a:solidFill>
                <a:latin typeface="Ubuntu" panose="020B0504030602030204" pitchFamily="34" charset="0"/>
              </a:rPr>
              <a:t>AardgasvrijEiland</a:t>
            </a:r>
            <a:endParaRPr kumimoji="0" lang="nl-NL" sz="1100" b="0" i="0" u="none" strike="noStrike" kern="1200" cap="none" spc="0" normalizeH="0" baseline="0" noProof="0" dirty="0">
              <a:ln>
                <a:noFill/>
              </a:ln>
              <a:solidFill>
                <a:schemeClr val="bg1"/>
              </a:solidFill>
              <a:effectLst/>
              <a:uLnTx/>
              <a:uFillTx/>
              <a:latin typeface="Ubuntu" panose="020B0504030602030204" pitchFamily="34" charset="0"/>
              <a:ea typeface="+mn-ea"/>
              <a:cs typeface="+mn-cs"/>
            </a:endParaRPr>
          </a:p>
        </p:txBody>
      </p:sp>
      <p:pic>
        <p:nvPicPr>
          <p:cNvPr id="16" name="Graphic 15" descr="Envelop met effen opvulling">
            <a:extLst>
              <a:ext uri="{FF2B5EF4-FFF2-40B4-BE49-F238E27FC236}">
                <a16:creationId xmlns:a16="http://schemas.microsoft.com/office/drawing/2014/main" id="{521762AB-A731-6460-1C34-D87BACDCBDF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241445" y="8624522"/>
            <a:ext cx="221312" cy="221312"/>
          </a:xfrm>
          <a:prstGeom prst="rect">
            <a:avLst/>
          </a:prstGeom>
        </p:spPr>
      </p:pic>
      <p:pic>
        <p:nvPicPr>
          <p:cNvPr id="33" name="Graphic 32" descr="Wereld met effen opvulling">
            <a:extLst>
              <a:ext uri="{FF2B5EF4-FFF2-40B4-BE49-F238E27FC236}">
                <a16:creationId xmlns:a16="http://schemas.microsoft.com/office/drawing/2014/main" id="{73957576-629B-9601-1EE6-8FE55604303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241445" y="8902210"/>
            <a:ext cx="238292" cy="238292"/>
          </a:xfrm>
          <a:prstGeom prst="rect">
            <a:avLst/>
          </a:prstGeom>
        </p:spPr>
      </p:pic>
      <p:pic>
        <p:nvPicPr>
          <p:cNvPr id="35" name="Graphic 34" descr="Ontvanger met effen opvulling">
            <a:extLst>
              <a:ext uri="{FF2B5EF4-FFF2-40B4-BE49-F238E27FC236}">
                <a16:creationId xmlns:a16="http://schemas.microsoft.com/office/drawing/2014/main" id="{F6321BF9-552C-7DCF-AAAA-8AE1E79FE4E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263206" y="9169241"/>
            <a:ext cx="195305" cy="195305"/>
          </a:xfrm>
          <a:prstGeom prst="rect">
            <a:avLst/>
          </a:prstGeom>
        </p:spPr>
      </p:pic>
      <p:pic>
        <p:nvPicPr>
          <p:cNvPr id="1028" name="Picture 4" descr="facebook-icon - Restaurant Roka">
            <a:extLst>
              <a:ext uri="{FF2B5EF4-FFF2-40B4-BE49-F238E27FC236}">
                <a16:creationId xmlns:a16="http://schemas.microsoft.com/office/drawing/2014/main" id="{89ADDB8C-CB67-7E52-F3BF-360576AD683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263206" y="9430548"/>
            <a:ext cx="195305" cy="195305"/>
          </a:xfrm>
          <a:prstGeom prst="rect">
            <a:avLst/>
          </a:prstGeom>
          <a:noFill/>
          <a:extLst>
            <a:ext uri="{909E8E84-426E-40DD-AFC4-6F175D3DCCD1}">
              <a14:hiddenFill xmlns:a14="http://schemas.microsoft.com/office/drawing/2010/main">
                <a:solidFill>
                  <a:srgbClr val="FFFFFF"/>
                </a:solidFill>
              </a14:hiddenFill>
            </a:ext>
          </a:extLst>
        </p:spPr>
      </p:pic>
      <p:sp>
        <p:nvSpPr>
          <p:cNvPr id="3" name="Tekstvak 2">
            <a:extLst>
              <a:ext uri="{FF2B5EF4-FFF2-40B4-BE49-F238E27FC236}">
                <a16:creationId xmlns:a16="http://schemas.microsoft.com/office/drawing/2014/main" id="{F6DC6F40-CC9B-2C76-6A76-E274740058CF}"/>
              </a:ext>
            </a:extLst>
          </p:cNvPr>
          <p:cNvSpPr txBox="1"/>
          <p:nvPr/>
        </p:nvSpPr>
        <p:spPr>
          <a:xfrm>
            <a:off x="1233194" y="4117042"/>
            <a:ext cx="5220792" cy="415498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l-NL" sz="1100" b="1" dirty="0">
                <a:solidFill>
                  <a:srgbClr val="5DBF7D"/>
                </a:solidFill>
                <a:latin typeface="Ubuntu" panose="020B0504030602030204" pitchFamily="34" charset="0"/>
              </a:rPr>
              <a:t>Vraag &amp; Antwoord</a:t>
            </a:r>
            <a:endParaRPr kumimoji="0" lang="nl-NL" sz="1100" b="1" i="0" u="none" strike="noStrike" kern="1200" cap="none" spc="0" normalizeH="0" baseline="0" noProof="0" dirty="0">
              <a:ln>
                <a:noFill/>
              </a:ln>
              <a:solidFill>
                <a:srgbClr val="5DBF7D"/>
              </a:solidFill>
              <a:effectLst/>
              <a:uLnTx/>
              <a:uFillTx/>
              <a:latin typeface="Ubuntu" panose="020B0504030602030204" pitchFamily="34" charset="0"/>
              <a:ea typeface="+mn-ea"/>
              <a:cs typeface="+mn-cs"/>
            </a:endParaRPr>
          </a:p>
          <a:p>
            <a:pPr marR="0" lvl="0" algn="l" defTabSz="457200" rtl="0" eaLnBrk="1" fontAlgn="auto" latinLnBrk="0" hangingPunct="1">
              <a:lnSpc>
                <a:spcPct val="100000"/>
              </a:lnSpc>
              <a:spcBef>
                <a:spcPts val="0"/>
              </a:spcBef>
              <a:spcAft>
                <a:spcPts val="0"/>
              </a:spcAft>
              <a:buClrTx/>
              <a:buSzTx/>
              <a:tabLst/>
              <a:defRPr/>
            </a:pPr>
            <a:r>
              <a:rPr kumimoji="0" lang="nl-NL" sz="1100" b="1" i="0" u="none" strike="noStrike" kern="1200" cap="none" spc="0" normalizeH="0" baseline="0" noProof="0" dirty="0">
                <a:ln>
                  <a:noFill/>
                </a:ln>
                <a:effectLst/>
                <a:uLnTx/>
                <a:uFillTx/>
                <a:latin typeface="Ubuntu" panose="020B0504030602030204" pitchFamily="34" charset="0"/>
                <a:ea typeface="+mn-ea"/>
                <a:cs typeface="+mn-cs"/>
              </a:rPr>
              <a:t>Wat zijn de voordelen van een </a:t>
            </a:r>
            <a:r>
              <a:rPr lang="nl-NL" sz="1100" b="1" dirty="0">
                <a:latin typeface="Ubuntu" panose="020B0504030602030204" pitchFamily="34" charset="0"/>
              </a:rPr>
              <a:t>bodem</a:t>
            </a:r>
            <a:r>
              <a:rPr kumimoji="0" lang="nl-NL" sz="1100" b="1" i="0" u="none" strike="noStrike" kern="1200" cap="none" spc="0" normalizeH="0" baseline="0" noProof="0" dirty="0">
                <a:ln>
                  <a:noFill/>
                </a:ln>
                <a:effectLst/>
                <a:uLnTx/>
                <a:uFillTx/>
                <a:latin typeface="Ubuntu" panose="020B0504030602030204" pitchFamily="34" charset="0"/>
                <a:ea typeface="+mn-ea"/>
                <a:cs typeface="+mn-cs"/>
              </a:rPr>
              <a:t>warmtepomp?</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100" dirty="0">
                <a:latin typeface="Ubuntu" panose="020B0504030602030204" pitchFamily="34" charset="0"/>
              </a:rPr>
              <a:t>Buiten is het stil en binnen maakt de pomp hetzelfde geluid als een cv-ketel.</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100" dirty="0">
                <a:latin typeface="Ubuntu" panose="020B0504030602030204" pitchFamily="34" charset="0"/>
              </a:rPr>
              <a:t>Er is weinig onderhoud, want er zijn geen draaiende onderdelen.</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100" dirty="0">
                <a:latin typeface="Ubuntu" panose="020B0504030602030204" pitchFamily="34" charset="0"/>
              </a:rPr>
              <a:t>De </a:t>
            </a:r>
            <a:r>
              <a:rPr lang="nl-NL" sz="1100" dirty="0" err="1">
                <a:latin typeface="Ubuntu" panose="020B0504030602030204" pitchFamily="34" charset="0"/>
              </a:rPr>
              <a:t>bodemlus</a:t>
            </a:r>
            <a:r>
              <a:rPr lang="nl-NL" sz="1100" dirty="0">
                <a:latin typeface="Ubuntu" panose="020B0504030602030204" pitchFamily="34" charset="0"/>
              </a:rPr>
              <a:t> gaat heel lang mee, vaak 50 jaar of langer</a:t>
            </a:r>
          </a:p>
          <a:p>
            <a:pPr marR="0" lvl="0" algn="l" defTabSz="457200" rtl="0" eaLnBrk="1" fontAlgn="auto" latinLnBrk="0" hangingPunct="1">
              <a:lnSpc>
                <a:spcPct val="100000"/>
              </a:lnSpc>
              <a:spcBef>
                <a:spcPts val="0"/>
              </a:spcBef>
              <a:spcAft>
                <a:spcPts val="0"/>
              </a:spcAft>
              <a:buClrTx/>
              <a:buSzTx/>
              <a:tabLst/>
              <a:defRPr/>
            </a:pPr>
            <a:endParaRPr kumimoji="0" lang="nl-NL" sz="1100" b="0" i="0" u="none" strike="noStrike" kern="1200" cap="none" spc="0" normalizeH="0" baseline="0" noProof="0" dirty="0">
              <a:ln>
                <a:noFill/>
              </a:ln>
              <a:effectLst/>
              <a:uLnTx/>
              <a:uFillTx/>
              <a:latin typeface="Ubuntu" panose="020B0504030602030204" pitchFamily="34" charset="0"/>
              <a:ea typeface="+mn-ea"/>
              <a:cs typeface="+mn-cs"/>
            </a:endParaRPr>
          </a:p>
          <a:p>
            <a:pPr marR="0" lvl="0" algn="l" defTabSz="457200" rtl="0" eaLnBrk="1" fontAlgn="auto" latinLnBrk="0" hangingPunct="1">
              <a:lnSpc>
                <a:spcPct val="100000"/>
              </a:lnSpc>
              <a:spcBef>
                <a:spcPts val="0"/>
              </a:spcBef>
              <a:spcAft>
                <a:spcPts val="0"/>
              </a:spcAft>
              <a:buClrTx/>
              <a:buSzTx/>
              <a:tabLst/>
              <a:defRPr/>
            </a:pPr>
            <a:r>
              <a:rPr kumimoji="0" lang="nl-NL" sz="1100" b="1" i="0" u="none" strike="noStrike" kern="1200" cap="none" spc="0" normalizeH="0" baseline="0" noProof="0" dirty="0">
                <a:ln>
                  <a:noFill/>
                </a:ln>
                <a:effectLst/>
                <a:uLnTx/>
                <a:uFillTx/>
                <a:latin typeface="Ubuntu" panose="020B0504030602030204" pitchFamily="34" charset="0"/>
                <a:ea typeface="+mn-ea"/>
                <a:cs typeface="+mn-cs"/>
              </a:rPr>
              <a:t>Wat zijn de nadelen van </a:t>
            </a:r>
            <a:r>
              <a:rPr lang="nl-NL" sz="1100" b="1" dirty="0">
                <a:latin typeface="Ubuntu" panose="020B0504030602030204" pitchFamily="34" charset="0"/>
              </a:rPr>
              <a:t>een bodemwarmtepomp</a:t>
            </a:r>
            <a:r>
              <a:rPr kumimoji="0" lang="nl-NL" sz="1100" b="1" i="0" u="none" strike="noStrike" kern="1200" cap="none" spc="0" normalizeH="0" baseline="0" noProof="0" dirty="0">
                <a:ln>
                  <a:noFill/>
                </a:ln>
                <a:effectLst/>
                <a:uLnTx/>
                <a:uFillTx/>
                <a:latin typeface="Ubuntu" panose="020B0504030602030204" pitchFamily="34" charset="0"/>
                <a:ea typeface="+mn-ea"/>
                <a:cs typeface="+mn-cs"/>
              </a:rPr>
              <a:t>?</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100" dirty="0">
                <a:latin typeface="Ubuntu" panose="020B0504030602030204" pitchFamily="34" charset="0"/>
              </a:rPr>
              <a:t>Het is een duur systeem om te kopen, maar hiervoor kunt u ook flinke vergoedingen krijgen.</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100" dirty="0">
                <a:latin typeface="Ubuntu" panose="020B0504030602030204" pitchFamily="34" charset="0"/>
              </a:rPr>
              <a:t>Soms is het nodig om ook oude radiatoren te vervangen.</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100" b="0" i="0" u="none" strike="noStrike" kern="1200" cap="none" spc="0" normalizeH="0" baseline="0" noProof="0" dirty="0">
                <a:ln>
                  <a:noFill/>
                </a:ln>
                <a:effectLst/>
                <a:uLnTx/>
                <a:uFillTx/>
                <a:latin typeface="Ubuntu" panose="020B0504030602030204" pitchFamily="34" charset="0"/>
                <a:ea typeface="+mn-ea"/>
                <a:cs typeface="+mn-cs"/>
              </a:rPr>
              <a:t>Soms is extra isolatie van muren, ramen of het dak nodig.</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100" b="0" i="0" u="none" strike="noStrike" kern="1200" cap="none" spc="0" normalizeH="0" baseline="0" noProof="0" dirty="0">
                <a:ln>
                  <a:noFill/>
                </a:ln>
                <a:effectLst/>
                <a:uLnTx/>
                <a:uFillTx/>
                <a:latin typeface="Ubuntu" panose="020B0504030602030204" pitchFamily="34" charset="0"/>
                <a:ea typeface="+mn-ea"/>
                <a:cs typeface="+mn-cs"/>
              </a:rPr>
              <a:t>Je we</a:t>
            </a:r>
            <a:r>
              <a:rPr lang="nl-NL" sz="1100" dirty="0">
                <a:latin typeface="Ubuntu" panose="020B0504030602030204" pitchFamily="34" charset="0"/>
              </a:rPr>
              <a:t>kt met deze warmtepomp zelf geen stroom op.</a:t>
            </a:r>
            <a:endParaRPr kumimoji="0" lang="nl-NL" sz="1100" b="0" i="0" u="none" strike="noStrike" kern="1200" cap="none" spc="0" normalizeH="0" baseline="0" noProof="0" dirty="0">
              <a:ln>
                <a:noFill/>
              </a:ln>
              <a:effectLst/>
              <a:uLnTx/>
              <a:uFillTx/>
              <a:latin typeface="Ubuntu" panose="020B0504030602030204" pitchFamily="34" charset="0"/>
              <a:ea typeface="+mn-ea"/>
              <a:cs typeface="+mn-cs"/>
            </a:endParaRPr>
          </a:p>
          <a:p>
            <a:pPr marR="0" lvl="0" algn="l" defTabSz="457200" rtl="0" eaLnBrk="1" fontAlgn="auto" latinLnBrk="0" hangingPunct="1">
              <a:lnSpc>
                <a:spcPct val="100000"/>
              </a:lnSpc>
              <a:spcBef>
                <a:spcPts val="0"/>
              </a:spcBef>
              <a:spcAft>
                <a:spcPts val="0"/>
              </a:spcAft>
              <a:buClrTx/>
              <a:buSzTx/>
              <a:tabLst/>
              <a:defRPr/>
            </a:pPr>
            <a:endParaRPr kumimoji="0" lang="nl-NL" sz="1100" b="0" i="0" u="none" strike="noStrike" kern="1200" cap="none" spc="0" normalizeH="0" baseline="0" noProof="0" dirty="0">
              <a:ln>
                <a:noFill/>
              </a:ln>
              <a:effectLst/>
              <a:uLnTx/>
              <a:uFillTx/>
              <a:latin typeface="Ubuntu" panose="020B0504030602030204" pitchFamily="34" charset="0"/>
              <a:ea typeface="+mn-ea"/>
              <a:cs typeface="+mn-cs"/>
            </a:endParaRPr>
          </a:p>
          <a:p>
            <a:pPr marR="0" lvl="0" algn="l" defTabSz="457200" rtl="0" eaLnBrk="1" fontAlgn="auto" latinLnBrk="0" hangingPunct="1">
              <a:lnSpc>
                <a:spcPct val="100000"/>
              </a:lnSpc>
              <a:spcBef>
                <a:spcPts val="0"/>
              </a:spcBef>
              <a:spcAft>
                <a:spcPts val="0"/>
              </a:spcAft>
              <a:buClrTx/>
              <a:buSzTx/>
              <a:tabLst/>
              <a:defRPr/>
            </a:pPr>
            <a:r>
              <a:rPr kumimoji="0" lang="nl-NL" sz="1100" b="1" i="0" u="none" strike="noStrike" kern="1200" cap="none" spc="0" normalizeH="0" baseline="0" noProof="0" dirty="0">
                <a:ln>
                  <a:noFill/>
                </a:ln>
                <a:effectLst/>
                <a:uLnTx/>
                <a:uFillTx/>
                <a:latin typeface="Ubuntu" panose="020B0504030602030204" pitchFamily="34" charset="0"/>
                <a:ea typeface="+mn-ea"/>
                <a:cs typeface="+mn-cs"/>
              </a:rPr>
              <a:t>Werkt een </a:t>
            </a:r>
            <a:r>
              <a:rPr lang="nl-NL" sz="1100" b="1" dirty="0">
                <a:latin typeface="Ubuntu" panose="020B0504030602030204" pitchFamily="34" charset="0"/>
              </a:rPr>
              <a:t>bodem</a:t>
            </a:r>
            <a:r>
              <a:rPr kumimoji="0" lang="nl-NL" sz="1100" b="1" i="0" u="none" strike="noStrike" kern="1200" cap="none" spc="0" normalizeH="0" baseline="0" noProof="0" dirty="0">
                <a:ln>
                  <a:noFill/>
                </a:ln>
                <a:effectLst/>
                <a:uLnTx/>
                <a:uFillTx/>
                <a:latin typeface="Ubuntu" panose="020B0504030602030204" pitchFamily="34" charset="0"/>
                <a:ea typeface="+mn-ea"/>
                <a:cs typeface="+mn-cs"/>
              </a:rPr>
              <a:t>warmtepomp ook in de winter?</a:t>
            </a:r>
          </a:p>
          <a:p>
            <a:pPr marR="0" lvl="0" algn="l" defTabSz="457200" rtl="0" eaLnBrk="1" fontAlgn="auto" latinLnBrk="0" hangingPunct="1">
              <a:lnSpc>
                <a:spcPct val="100000"/>
              </a:lnSpc>
              <a:spcBef>
                <a:spcPts val="0"/>
              </a:spcBef>
              <a:spcAft>
                <a:spcPts val="0"/>
              </a:spcAft>
              <a:buClrTx/>
              <a:buSzTx/>
              <a:tabLst/>
              <a:defRPr/>
            </a:pPr>
            <a:r>
              <a:rPr kumimoji="0" lang="nl-NL" sz="1100" b="0" i="0" u="none" strike="noStrike" kern="1200" cap="none" spc="0" normalizeH="0" baseline="0" noProof="0" dirty="0">
                <a:ln>
                  <a:noFill/>
                </a:ln>
                <a:effectLst/>
                <a:uLnTx/>
                <a:uFillTx/>
                <a:latin typeface="Ubuntu" panose="020B0504030602030204" pitchFamily="34" charset="0"/>
                <a:ea typeface="+mn-ea"/>
                <a:cs typeface="+mn-cs"/>
              </a:rPr>
              <a:t>Ja. Als </a:t>
            </a:r>
            <a:r>
              <a:rPr lang="nl-NL" sz="1100" dirty="0">
                <a:latin typeface="Ubuntu" panose="020B0504030602030204" pitchFamily="34" charset="0"/>
              </a:rPr>
              <a:t>je </a:t>
            </a:r>
            <a:r>
              <a:rPr kumimoji="0" lang="nl-NL" sz="1100" b="0" i="0" u="none" strike="noStrike" kern="1200" cap="none" spc="0" normalizeH="0" baseline="0" noProof="0" dirty="0">
                <a:ln>
                  <a:noFill/>
                </a:ln>
                <a:effectLst/>
                <a:uLnTx/>
                <a:uFillTx/>
                <a:latin typeface="Ubuntu" panose="020B0504030602030204" pitchFamily="34" charset="0"/>
                <a:ea typeface="+mn-ea"/>
                <a:cs typeface="+mn-cs"/>
              </a:rPr>
              <a:t>huis goed geïsoleerd is, zelfs </a:t>
            </a:r>
            <a:r>
              <a:rPr lang="nl-NL" sz="1100" dirty="0">
                <a:latin typeface="Ubuntu" panose="020B0504030602030204" pitchFamily="34" charset="0"/>
              </a:rPr>
              <a:t>als het buiten -10 graden is.</a:t>
            </a:r>
            <a:endParaRPr kumimoji="0" lang="nl-NL" sz="1100" b="0" i="0" u="none" strike="noStrike" kern="1200" cap="none" spc="0" normalizeH="0" baseline="0" noProof="0" dirty="0">
              <a:ln>
                <a:noFill/>
              </a:ln>
              <a:effectLst/>
              <a:uLnTx/>
              <a:uFillTx/>
              <a:latin typeface="Ubuntu" panose="020B0504030602030204" pitchFamily="34" charset="0"/>
              <a:ea typeface="+mn-ea"/>
              <a:cs typeface="+mn-cs"/>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nl-NL" sz="1100" b="0" i="0" u="none" strike="noStrike" kern="1200" cap="none" spc="0" normalizeH="0" baseline="0" noProof="0" dirty="0">
              <a:ln>
                <a:noFill/>
              </a:ln>
              <a:effectLst/>
              <a:uLnTx/>
              <a:uFillTx/>
              <a:latin typeface="Ubuntu" panose="020B0504030602030204" pitchFamily="34" charset="0"/>
              <a:ea typeface="+mn-ea"/>
              <a:cs typeface="+mn-cs"/>
            </a:endParaRPr>
          </a:p>
          <a:p>
            <a:pPr marR="0" lvl="0" algn="l" defTabSz="457200" rtl="0" eaLnBrk="1" fontAlgn="auto" latinLnBrk="0" hangingPunct="1">
              <a:lnSpc>
                <a:spcPct val="100000"/>
              </a:lnSpc>
              <a:spcBef>
                <a:spcPts val="0"/>
              </a:spcBef>
              <a:spcAft>
                <a:spcPts val="0"/>
              </a:spcAft>
              <a:buClrTx/>
              <a:buSzTx/>
              <a:tabLst/>
              <a:defRPr/>
            </a:pPr>
            <a:r>
              <a:rPr kumimoji="0" lang="nl-NL" sz="1100" b="1" i="0" u="none" strike="noStrike" kern="1200" cap="none" spc="0" normalizeH="0" baseline="0" noProof="0" dirty="0">
                <a:ln>
                  <a:noFill/>
                </a:ln>
                <a:effectLst/>
                <a:uLnTx/>
                <a:uFillTx/>
                <a:latin typeface="Ubuntu" panose="020B0504030602030204" pitchFamily="34" charset="0"/>
                <a:ea typeface="+mn-ea"/>
                <a:cs typeface="+mn-cs"/>
              </a:rPr>
              <a:t>Ook als de bodem bevroren is?</a:t>
            </a:r>
          </a:p>
          <a:p>
            <a:pPr marR="0" lvl="0" algn="l" defTabSz="457200" rtl="0" eaLnBrk="1" fontAlgn="auto" latinLnBrk="0" hangingPunct="1">
              <a:lnSpc>
                <a:spcPct val="100000"/>
              </a:lnSpc>
              <a:spcBef>
                <a:spcPts val="0"/>
              </a:spcBef>
              <a:spcAft>
                <a:spcPts val="0"/>
              </a:spcAft>
              <a:buClrTx/>
              <a:buSzTx/>
              <a:tabLst/>
              <a:defRPr/>
            </a:pPr>
            <a:r>
              <a:rPr kumimoji="0" lang="nl-NL" sz="1100" i="0" u="none" strike="noStrike" kern="1200" cap="none" spc="0" normalizeH="0" baseline="0" noProof="0" dirty="0">
                <a:ln>
                  <a:noFill/>
                </a:ln>
                <a:effectLst/>
                <a:uLnTx/>
                <a:uFillTx/>
                <a:latin typeface="Ubuntu" panose="020B0504030602030204" pitchFamily="34" charset="0"/>
                <a:ea typeface="+mn-ea"/>
                <a:cs typeface="+mn-cs"/>
              </a:rPr>
              <a:t>Dieper in de bodem vriest het niet en is de temperatuur het hele jaar hetzelfde.</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nl-NL" sz="1100" b="0" i="0" u="none" strike="noStrike" kern="1200" cap="none" spc="0" normalizeH="0" baseline="0" noProof="0" dirty="0">
              <a:ln>
                <a:noFill/>
              </a:ln>
              <a:effectLst/>
              <a:uLnTx/>
              <a:uFillTx/>
              <a:latin typeface="Ubuntu" panose="020B0504030602030204" pitchFamily="34" charset="0"/>
              <a:ea typeface="+mn-ea"/>
              <a:cs typeface="+mn-cs"/>
            </a:endParaRPr>
          </a:p>
          <a:p>
            <a:pPr marR="0" lvl="0" algn="l" defTabSz="457200" rtl="0" eaLnBrk="1" fontAlgn="auto" latinLnBrk="0" hangingPunct="1">
              <a:lnSpc>
                <a:spcPct val="100000"/>
              </a:lnSpc>
              <a:spcBef>
                <a:spcPts val="0"/>
              </a:spcBef>
              <a:spcAft>
                <a:spcPts val="0"/>
              </a:spcAft>
              <a:buClrTx/>
              <a:buSzTx/>
              <a:tabLst/>
              <a:defRPr/>
            </a:pPr>
            <a:r>
              <a:rPr lang="nl-NL" sz="1100" b="1" dirty="0">
                <a:latin typeface="Ubuntu" panose="020B0504030602030204" pitchFamily="34" charset="0"/>
              </a:rPr>
              <a:t>Heb ik ook zonnepanelen nodig?</a:t>
            </a:r>
            <a:endParaRPr kumimoji="0" lang="nl-NL" sz="1100" b="1" i="0" u="none" strike="noStrike" kern="1200" cap="none" spc="0" normalizeH="0" baseline="0" noProof="0" dirty="0">
              <a:ln>
                <a:noFill/>
              </a:ln>
              <a:effectLst/>
              <a:uLnTx/>
              <a:uFillTx/>
              <a:latin typeface="Ubuntu" panose="020B0504030602030204" pitchFamily="34" charset="0"/>
              <a:ea typeface="+mn-ea"/>
              <a:cs typeface="+mn-cs"/>
            </a:endParaRPr>
          </a:p>
          <a:p>
            <a:pPr marR="0" lvl="0" algn="l" defTabSz="457200" rtl="0" eaLnBrk="1" fontAlgn="auto" latinLnBrk="0" hangingPunct="1">
              <a:lnSpc>
                <a:spcPct val="100000"/>
              </a:lnSpc>
              <a:spcBef>
                <a:spcPts val="0"/>
              </a:spcBef>
              <a:spcAft>
                <a:spcPts val="0"/>
              </a:spcAft>
              <a:buClrTx/>
              <a:buSzTx/>
              <a:tabLst/>
              <a:defRPr/>
            </a:pPr>
            <a:r>
              <a:rPr lang="nl-NL" sz="1100" dirty="0">
                <a:latin typeface="Ubuntu" panose="020B0504030602030204" pitchFamily="34" charset="0"/>
              </a:rPr>
              <a:t>Dat hoeft niet, maar het helpt wel om energie en kosten te besparen. Met een warmtepomp gebruik je meer stroom, zonnepanelen zelf kunt opwekken.</a:t>
            </a:r>
            <a:endParaRPr kumimoji="0" lang="nl-NL" sz="1100" b="0" i="0" u="none" strike="noStrike" kern="1200" cap="none" spc="0" normalizeH="0" baseline="0" noProof="0" dirty="0">
              <a:ln>
                <a:noFill/>
              </a:ln>
              <a:effectLst/>
              <a:uLnTx/>
              <a:uFillTx/>
              <a:latin typeface="Ubuntu" panose="020B0504030602030204" pitchFamily="34" charset="0"/>
              <a:ea typeface="+mn-ea"/>
              <a:cs typeface="+mn-cs"/>
            </a:endParaRPr>
          </a:p>
          <a:p>
            <a:pPr marR="0" lvl="0" algn="l" defTabSz="457200" rtl="0" eaLnBrk="1" fontAlgn="auto" latinLnBrk="0" hangingPunct="1">
              <a:lnSpc>
                <a:spcPct val="100000"/>
              </a:lnSpc>
              <a:spcBef>
                <a:spcPts val="0"/>
              </a:spcBef>
              <a:spcAft>
                <a:spcPts val="0"/>
              </a:spcAft>
              <a:buClrTx/>
              <a:buSzTx/>
              <a:tabLst/>
              <a:defRPr/>
            </a:pPr>
            <a:endParaRPr lang="nl-NL" sz="1100" dirty="0">
              <a:latin typeface="Ubuntu" panose="020B0504030602030204" pitchFamily="34" charset="0"/>
            </a:endParaRPr>
          </a:p>
          <a:p>
            <a:pPr marR="0" lvl="0" algn="l" defTabSz="457200" rtl="0" eaLnBrk="1" fontAlgn="auto" latinLnBrk="0" hangingPunct="1">
              <a:lnSpc>
                <a:spcPct val="100000"/>
              </a:lnSpc>
              <a:spcBef>
                <a:spcPts val="0"/>
              </a:spcBef>
              <a:spcAft>
                <a:spcPts val="0"/>
              </a:spcAft>
              <a:buClrTx/>
              <a:buSzTx/>
              <a:tabLst/>
              <a:defRPr/>
            </a:pPr>
            <a:r>
              <a:rPr lang="nl-NL" sz="1100" b="1" dirty="0">
                <a:latin typeface="Ubuntu" panose="020B0504030602030204" pitchFamily="34" charset="0"/>
              </a:rPr>
              <a:t>M</a:t>
            </a:r>
            <a:r>
              <a:rPr kumimoji="0" lang="nl-NL" sz="1100" b="1" i="0" u="none" strike="noStrike" kern="1200" cap="none" spc="0" normalizeH="0" baseline="0" noProof="0" dirty="0">
                <a:ln>
                  <a:noFill/>
                </a:ln>
                <a:effectLst/>
                <a:uLnTx/>
                <a:uFillTx/>
                <a:latin typeface="Ubuntu" panose="020B0504030602030204" pitchFamily="34" charset="0"/>
                <a:ea typeface="+mn-ea"/>
                <a:cs typeface="+mn-cs"/>
              </a:rPr>
              <a:t>eer vragen? </a:t>
            </a:r>
            <a:r>
              <a:rPr lang="nl-NL" sz="1100" dirty="0">
                <a:latin typeface="Ubuntu" panose="020B0504030602030204" pitchFamily="34" charset="0"/>
              </a:rPr>
              <a:t>Kijk op de website: www.aardgasvrij-eiland.nl of vraag het ons.</a:t>
            </a:r>
            <a:endParaRPr kumimoji="0" lang="nl-NL" sz="1100" b="0" i="0" u="none" strike="noStrike" kern="1200" cap="none" spc="0" normalizeH="0" baseline="0" noProof="0" dirty="0">
              <a:ln>
                <a:noFill/>
              </a:ln>
              <a:effectLst/>
              <a:uLnTx/>
              <a:uFillTx/>
              <a:latin typeface="Ubuntu" panose="020B0504030602030204" pitchFamily="34" charset="0"/>
              <a:ea typeface="+mn-ea"/>
              <a:cs typeface="+mn-cs"/>
            </a:endParaRPr>
          </a:p>
        </p:txBody>
      </p:sp>
      <p:sp>
        <p:nvSpPr>
          <p:cNvPr id="9" name="Tekstvak 8">
            <a:extLst>
              <a:ext uri="{FF2B5EF4-FFF2-40B4-BE49-F238E27FC236}">
                <a16:creationId xmlns:a16="http://schemas.microsoft.com/office/drawing/2014/main" id="{05B9085C-CA9D-F6B1-48EE-780F4FBC851F}"/>
              </a:ext>
            </a:extLst>
          </p:cNvPr>
          <p:cNvSpPr txBox="1"/>
          <p:nvPr/>
        </p:nvSpPr>
        <p:spPr>
          <a:xfrm>
            <a:off x="1318436" y="2642975"/>
            <a:ext cx="5135549" cy="127727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l-NL" sz="1100" b="1" dirty="0">
                <a:solidFill>
                  <a:srgbClr val="5DBF7D"/>
                </a:solidFill>
                <a:latin typeface="Ubuntu" panose="020B0504030602030204" pitchFamily="34" charset="0"/>
              </a:rPr>
              <a:t>Samen zetten we deze stappen naar een warmtepomp:</a:t>
            </a:r>
          </a:p>
          <a:p>
            <a:pPr marL="228600" marR="0" lvl="0" indent="-228600" algn="l" defTabSz="457200" rtl="0" eaLnBrk="1" fontAlgn="auto" latinLnBrk="0" hangingPunct="1">
              <a:lnSpc>
                <a:spcPct val="100000"/>
              </a:lnSpc>
              <a:spcBef>
                <a:spcPts val="0"/>
              </a:spcBef>
              <a:spcAft>
                <a:spcPts val="0"/>
              </a:spcAft>
              <a:buClrTx/>
              <a:buSzTx/>
              <a:buFont typeface="+mj-lt"/>
              <a:buAutoNum type="arabicPeriod"/>
              <a:tabLst/>
              <a:defRPr/>
            </a:pPr>
            <a:r>
              <a:rPr lang="nl-NL" sz="1100" dirty="0">
                <a:latin typeface="Ubuntu" panose="020B0504030602030204" pitchFamily="34" charset="0"/>
              </a:rPr>
              <a:t>We geven gratis advies over het aardgasvrij maken van je huis.</a:t>
            </a:r>
          </a:p>
          <a:p>
            <a:pPr marL="228600" marR="0" lvl="0" indent="-228600" algn="l" defTabSz="457200" rtl="0" eaLnBrk="1" fontAlgn="auto" latinLnBrk="0" hangingPunct="1">
              <a:lnSpc>
                <a:spcPct val="100000"/>
              </a:lnSpc>
              <a:spcBef>
                <a:spcPts val="0"/>
              </a:spcBef>
              <a:spcAft>
                <a:spcPts val="0"/>
              </a:spcAft>
              <a:buClrTx/>
              <a:buSzTx/>
              <a:buFont typeface="+mj-lt"/>
              <a:buAutoNum type="arabicPeriod"/>
              <a:tabLst/>
              <a:defRPr/>
            </a:pPr>
            <a:r>
              <a:rPr lang="nl-NL" sz="1100" dirty="0">
                <a:latin typeface="Ubuntu" panose="020B0504030602030204" pitchFamily="34" charset="0"/>
              </a:rPr>
              <a:t>We informeren je over de mogelijkheden van vergoedingen en leningen. We helpen dat aan te vragen.</a:t>
            </a:r>
          </a:p>
          <a:p>
            <a:pPr marL="228600" marR="0" lvl="0" indent="-228600" algn="l" defTabSz="457200" rtl="0" eaLnBrk="1" fontAlgn="auto" latinLnBrk="0" hangingPunct="1">
              <a:lnSpc>
                <a:spcPct val="100000"/>
              </a:lnSpc>
              <a:spcBef>
                <a:spcPts val="0"/>
              </a:spcBef>
              <a:spcAft>
                <a:spcPts val="0"/>
              </a:spcAft>
              <a:buClrTx/>
              <a:buSzTx/>
              <a:buFont typeface="+mj-lt"/>
              <a:buAutoNum type="arabicPeriod"/>
              <a:tabLst/>
              <a:defRPr/>
            </a:pPr>
            <a:r>
              <a:rPr lang="nl-NL" sz="1100" dirty="0">
                <a:latin typeface="Ubuntu" panose="020B0504030602030204" pitchFamily="34" charset="0"/>
              </a:rPr>
              <a:t>We organiseren inkoopacties om een goede installateur te vinden en korting te regelen.</a:t>
            </a:r>
          </a:p>
          <a:p>
            <a:pPr marL="228600" marR="0" lvl="0" indent="-228600" algn="l" defTabSz="457200" rtl="0" eaLnBrk="1" fontAlgn="auto" latinLnBrk="0" hangingPunct="1">
              <a:lnSpc>
                <a:spcPct val="100000"/>
              </a:lnSpc>
              <a:spcBef>
                <a:spcPts val="0"/>
              </a:spcBef>
              <a:spcAft>
                <a:spcPts val="0"/>
              </a:spcAft>
              <a:buClrTx/>
              <a:buSzTx/>
              <a:buFont typeface="+mj-lt"/>
              <a:buAutoNum type="arabicPeriod"/>
              <a:tabLst/>
              <a:defRPr/>
            </a:pPr>
            <a:r>
              <a:rPr lang="nl-NL" sz="1100" dirty="0">
                <a:latin typeface="Ubuntu" panose="020B0504030602030204" pitchFamily="34" charset="0"/>
              </a:rPr>
              <a:t>We helpen je een warmtepomp te kiezen, ook buiten de inkoopacties.</a:t>
            </a:r>
          </a:p>
        </p:txBody>
      </p:sp>
    </p:spTree>
    <p:extLst>
      <p:ext uri="{BB962C8B-B14F-4D97-AF65-F5344CB8AC3E}">
        <p14:creationId xmlns:p14="http://schemas.microsoft.com/office/powerpoint/2010/main" val="3991057923"/>
      </p:ext>
    </p:extLst>
  </p:cSld>
  <p:clrMapOvr>
    <a:masterClrMapping/>
  </p:clrMapOvr>
</p:sld>
</file>

<file path=ppt/theme/theme1.xml><?xml version="1.0" encoding="utf-8"?>
<a:theme xmlns:a="http://schemas.openxmlformats.org/drawingml/2006/main" name="Kantoorthema">
  <a:themeElements>
    <a:clrScheme name="Kantoorthema">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Kantoorthema">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antoor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8CFA4285C18D54BBC2CBAFCC347D12C" ma:contentTypeVersion="19" ma:contentTypeDescription="Een nieuw document maken." ma:contentTypeScope="" ma:versionID="a5f2882d18e941bd0fee0c5303575de3">
  <xsd:schema xmlns:xsd="http://www.w3.org/2001/XMLSchema" xmlns:xs="http://www.w3.org/2001/XMLSchema" xmlns:p="http://schemas.microsoft.com/office/2006/metadata/properties" xmlns:ns2="1e59a526-51d7-480a-abd1-9a501a1b76c6" xmlns:ns3="f9d95447-1945-4029-8288-27de6560f321" targetNamespace="http://schemas.microsoft.com/office/2006/metadata/properties" ma:root="true" ma:fieldsID="ec37a2bd3e65dd1935e82d6ec0b43407" ns2:_="" ns3:_="">
    <xsd:import namespace="1e59a526-51d7-480a-abd1-9a501a1b76c6"/>
    <xsd:import namespace="f9d95447-1945-4029-8288-27de6560f321"/>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DateTaken" minOccurs="0"/>
                <xsd:element ref="ns3:MediaServiceLocation" minOccurs="0"/>
                <xsd:element ref="ns3:MediaServiceOCR" minOccurs="0"/>
                <xsd:element ref="ns3:MediaServiceAutoKeyPoints" minOccurs="0"/>
                <xsd:element ref="ns3:MediaServiceKeyPoints"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e59a526-51d7-480a-abd1-9a501a1b76c6" elementFormDefault="qualified">
    <xsd:import namespace="http://schemas.microsoft.com/office/2006/documentManagement/types"/>
    <xsd:import namespace="http://schemas.microsoft.com/office/infopath/2007/PartnerControls"/>
    <xsd:element name="SharedWithUsers" ma:index="8"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Gedeeld met details" ma:internalName="SharedWithDetails" ma:readOnly="true">
      <xsd:simpleType>
        <xsd:restriction base="dms:Note">
          <xsd:maxLength value="255"/>
        </xsd:restriction>
      </xsd:simpleType>
    </xsd:element>
    <xsd:element name="TaxCatchAll" ma:index="23" nillable="true" ma:displayName="Taxonomy Catch All Column" ma:hidden="true" ma:list="{b3045801-96a8-4e75-948b-0f4b6a7d19d7}" ma:internalName="TaxCatchAll" ma:showField="CatchAllData" ma:web="1e59a526-51d7-480a-abd1-9a501a1b76c6">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f9d95447-1945-4029-8288-27de6560f321"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Afbeeldingtags" ma:readOnly="false" ma:fieldId="{5cf76f15-5ced-4ddc-b409-7134ff3c332f}" ma:taxonomyMulti="true" ma:sspId="99ecaacb-eeee-4208-9448-916bff7cee3a"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f9d95447-1945-4029-8288-27de6560f321">
      <Terms xmlns="http://schemas.microsoft.com/office/infopath/2007/PartnerControls"/>
    </lcf76f155ced4ddcb4097134ff3c332f>
    <TaxCatchAll xmlns="1e59a526-51d7-480a-abd1-9a501a1b76c6" xsi:nil="true"/>
  </documentManagement>
</p:properties>
</file>

<file path=customXml/itemProps1.xml><?xml version="1.0" encoding="utf-8"?>
<ds:datastoreItem xmlns:ds="http://schemas.openxmlformats.org/officeDocument/2006/customXml" ds:itemID="{DB19073E-E7A3-4372-BE7B-2F939477DD9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e59a526-51d7-480a-abd1-9a501a1b76c6"/>
    <ds:schemaRef ds:uri="f9d95447-1945-4029-8288-27de6560f3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74B24C9-E503-40E7-AF11-F6B8A6D11AB8}">
  <ds:schemaRefs>
    <ds:schemaRef ds:uri="http://schemas.microsoft.com/sharepoint/v3/contenttype/forms"/>
  </ds:schemaRefs>
</ds:datastoreItem>
</file>

<file path=customXml/itemProps3.xml><?xml version="1.0" encoding="utf-8"?>
<ds:datastoreItem xmlns:ds="http://schemas.openxmlformats.org/officeDocument/2006/customXml" ds:itemID="{112C2F4A-E9FA-45C5-A63B-7A468FE9DB70}">
  <ds:schemaRefs>
    <ds:schemaRef ds:uri="http://purl.org/dc/dcmitype/"/>
    <ds:schemaRef ds:uri="http://schemas.microsoft.com/office/2006/metadata/properties"/>
    <ds:schemaRef ds:uri="f9d95447-1945-4029-8288-27de6560f321"/>
    <ds:schemaRef ds:uri="http://schemas.openxmlformats.org/package/2006/metadata/core-properties"/>
    <ds:schemaRef ds:uri="http://schemas.microsoft.com/office/2006/documentManagement/types"/>
    <ds:schemaRef ds:uri="http://purl.org/dc/terms/"/>
    <ds:schemaRef ds:uri="http://www.w3.org/XML/1998/namespace"/>
    <ds:schemaRef ds:uri="http://schemas.microsoft.com/office/infopath/2007/PartnerControls"/>
    <ds:schemaRef ds:uri="1e59a526-51d7-480a-abd1-9a501a1b76c6"/>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Office Theme</Template>
  <TotalTime>3505</TotalTime>
  <Words>1209</Words>
  <Application>Microsoft Office PowerPoint</Application>
  <PresentationFormat>A4 (210 x 297 mm)</PresentationFormat>
  <Paragraphs>91</Paragraphs>
  <Slides>4</Slides>
  <Notes>0</Notes>
  <HiddenSlides>0</HiddenSlides>
  <MMClips>0</MMClips>
  <ScaleCrop>false</ScaleCrop>
  <HeadingPairs>
    <vt:vector size="6" baseType="variant">
      <vt:variant>
        <vt:lpstr>Gebruikte lettertypen</vt:lpstr>
      </vt:variant>
      <vt:variant>
        <vt:i4>6</vt:i4>
      </vt:variant>
      <vt:variant>
        <vt:lpstr>Thema</vt:lpstr>
      </vt:variant>
      <vt:variant>
        <vt:i4>1</vt:i4>
      </vt:variant>
      <vt:variant>
        <vt:lpstr>Diatitels</vt:lpstr>
      </vt:variant>
      <vt:variant>
        <vt:i4>4</vt:i4>
      </vt:variant>
    </vt:vector>
  </HeadingPairs>
  <TitlesOfParts>
    <vt:vector size="11" baseType="lpstr">
      <vt:lpstr>Aptos</vt:lpstr>
      <vt:lpstr>Aptos Display</vt:lpstr>
      <vt:lpstr>Arial</vt:lpstr>
      <vt:lpstr>Segoe Print</vt:lpstr>
      <vt:lpstr>Tw Cen MT Condensed</vt:lpstr>
      <vt:lpstr>Ubuntu</vt:lpstr>
      <vt:lpstr>Kantoorthema</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Johan Duut | Procap</dc:creator>
  <cp:lastModifiedBy>Barendregt, Geske</cp:lastModifiedBy>
  <cp:revision>16</cp:revision>
  <dcterms:created xsi:type="dcterms:W3CDTF">2024-02-28T14:09:57Z</dcterms:created>
  <dcterms:modified xsi:type="dcterms:W3CDTF">2025-12-10T11:38:55Z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0x01010098CFA4285C18D54BBC2CBAFCC347D12C</vt:lpwstr>
  </property>
  <property fmtid="{D5CDD505-2E9C-101B-9397-08002B2CF9AE}" pid="3" name="MediaServiceImageTags">
    <vt:lpwstr/>
  </property>
</Properties>
</file>