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 id="2147483703" r:id="rId5"/>
  </p:sldMasterIdLst>
  <p:notesMasterIdLst>
    <p:notesMasterId r:id="rId20"/>
  </p:notesMasterIdLst>
  <p:sldIdLst>
    <p:sldId id="256" r:id="rId6"/>
    <p:sldId id="330" r:id="rId7"/>
    <p:sldId id="322" r:id="rId8"/>
    <p:sldId id="338" r:id="rId9"/>
    <p:sldId id="358" r:id="rId10"/>
    <p:sldId id="360" r:id="rId11"/>
    <p:sldId id="361" r:id="rId12"/>
    <p:sldId id="365" r:id="rId13"/>
    <p:sldId id="362" r:id="rId14"/>
    <p:sldId id="363" r:id="rId15"/>
    <p:sldId id="366" r:id="rId16"/>
    <p:sldId id="367" r:id="rId17"/>
    <p:sldId id="359" r:id="rId18"/>
    <p:sldId id="319"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EE2272-A151-F6E6-630F-7D9847976B99}" name="Vincent Esposto | Ekwadraat" initials="VE" userId="S::vesposto@ekwadraat.com::84ee2c46-942c-4039-a8c5-fe6d672991d1" providerId="AD"/>
  <p188:author id="{74D0EBA8-3D25-AF67-0B75-EEFC7090FF14}" name="Sabrina Kouwenhoven | Ekwadraat" initials="SE" userId="S::skouwenhoven@ekwadraat.com::590acac7-1998-457f-9de9-0281f9081ca5" providerId="AD"/>
  <p188:author id="{CFE48BE9-D9A3-94B2-67FE-74ADB3D91436}" name="Irina Krottje | Ekwadraat" initials="IK|E" userId="S::ikrottje@ekwadraat.com::c3de4f4e-de5e-4093-8872-58470d398d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n Zuidema" initials="JZ" lastIdx="1" clrIdx="0">
    <p:extLst>
      <p:ext uri="{19B8F6BF-5375-455C-9EA6-DF929625EA0E}">
        <p15:presenceInfo xmlns:p15="http://schemas.microsoft.com/office/powerpoint/2012/main" userId="S::jzuidema@ekwadraat.com::9f58124a-c3c3-4a81-9c39-2c46574687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BE7F"/>
    <a:srgbClr val="EE7F00"/>
    <a:srgbClr val="006990"/>
    <a:srgbClr val="9F3425"/>
    <a:srgbClr val="6E95C4"/>
    <a:srgbClr val="BDE5CB"/>
    <a:srgbClr val="5DBD2D"/>
    <a:srgbClr val="00CCFF"/>
    <a:srgbClr val="94C11E"/>
    <a:srgbClr val="2338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3E9B09-622E-4BE1-8CD6-6458E3171803}" v="12" dt="2024-10-27T11:21:57.4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93447" autoAdjust="0"/>
  </p:normalViewPr>
  <p:slideViewPr>
    <p:cSldViewPr snapToGrid="0">
      <p:cViewPr varScale="1">
        <p:scale>
          <a:sx n="59" d="100"/>
          <a:sy n="59" d="100"/>
        </p:scale>
        <p:origin x="904" y="28"/>
      </p:cViewPr>
      <p:guideLst/>
    </p:cSldViewPr>
  </p:slideViewPr>
  <p:outlineViewPr>
    <p:cViewPr>
      <p:scale>
        <a:sx n="33" d="100"/>
        <a:sy n="33" d="100"/>
      </p:scale>
      <p:origin x="0" y="-1848"/>
    </p:cViewPr>
  </p:outlineViewPr>
  <p:notesTextViewPr>
    <p:cViewPr>
      <p:scale>
        <a:sx n="3" d="2"/>
        <a:sy n="3" d="2"/>
      </p:scale>
      <p:origin x="0" y="0"/>
    </p:cViewPr>
  </p:notesTextViewPr>
  <p:sorterViewPr>
    <p:cViewPr>
      <p:scale>
        <a:sx n="100" d="100"/>
        <a:sy n="100" d="100"/>
      </p:scale>
      <p:origin x="0" y="-7088"/>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 Duut | Procap" userId="9379e0fc-650c-4cac-b20a-18c13fb3e45f" providerId="ADAL" clId="{2A3E9B09-622E-4BE1-8CD6-6458E3171803}"/>
    <pc:docChg chg="undo custSel delSld modSld sldOrd">
      <pc:chgData name="Johan Duut | Procap" userId="9379e0fc-650c-4cac-b20a-18c13fb3e45f" providerId="ADAL" clId="{2A3E9B09-622E-4BE1-8CD6-6458E3171803}" dt="2024-10-27T11:23:23.143" v="7761" actId="20577"/>
      <pc:docMkLst>
        <pc:docMk/>
      </pc:docMkLst>
      <pc:sldChg chg="modSp mod">
        <pc:chgData name="Johan Duut | Procap" userId="9379e0fc-650c-4cac-b20a-18c13fb3e45f" providerId="ADAL" clId="{2A3E9B09-622E-4BE1-8CD6-6458E3171803}" dt="2024-10-21T13:19:09.413" v="24" actId="20577"/>
        <pc:sldMkLst>
          <pc:docMk/>
          <pc:sldMk cId="4006023477" sldId="256"/>
        </pc:sldMkLst>
        <pc:spChg chg="mod">
          <ac:chgData name="Johan Duut | Procap" userId="9379e0fc-650c-4cac-b20a-18c13fb3e45f" providerId="ADAL" clId="{2A3E9B09-622E-4BE1-8CD6-6458E3171803}" dt="2024-10-21T13:19:09.413" v="24" actId="20577"/>
          <ac:spMkLst>
            <pc:docMk/>
            <pc:sldMk cId="4006023477" sldId="256"/>
            <ac:spMk id="3" creationId="{169D108E-1938-7984-ED3A-A7EBBE107C51}"/>
          </ac:spMkLst>
        </pc:spChg>
      </pc:sldChg>
      <pc:sldChg chg="modSp mod">
        <pc:chgData name="Johan Duut | Procap" userId="9379e0fc-650c-4cac-b20a-18c13fb3e45f" providerId="ADAL" clId="{2A3E9B09-622E-4BE1-8CD6-6458E3171803}" dt="2024-10-21T13:21:58.759" v="158" actId="113"/>
        <pc:sldMkLst>
          <pc:docMk/>
          <pc:sldMk cId="902679670" sldId="322"/>
        </pc:sldMkLst>
        <pc:spChg chg="mod">
          <ac:chgData name="Johan Duut | Procap" userId="9379e0fc-650c-4cac-b20a-18c13fb3e45f" providerId="ADAL" clId="{2A3E9B09-622E-4BE1-8CD6-6458E3171803}" dt="2024-10-21T13:21:58.759" v="158" actId="113"/>
          <ac:spMkLst>
            <pc:docMk/>
            <pc:sldMk cId="902679670" sldId="322"/>
            <ac:spMk id="9" creationId="{44E06099-A87E-9395-AF87-7868C67C0002}"/>
          </ac:spMkLst>
        </pc:spChg>
      </pc:sldChg>
      <pc:sldChg chg="ord">
        <pc:chgData name="Johan Duut | Procap" userId="9379e0fc-650c-4cac-b20a-18c13fb3e45f" providerId="ADAL" clId="{2A3E9B09-622E-4BE1-8CD6-6458E3171803}" dt="2024-10-27T10:31:26.405" v="3813"/>
        <pc:sldMkLst>
          <pc:docMk/>
          <pc:sldMk cId="788918971" sldId="358"/>
        </pc:sldMkLst>
      </pc:sldChg>
      <pc:sldChg chg="addSp modSp mod">
        <pc:chgData name="Johan Duut | Procap" userId="9379e0fc-650c-4cac-b20a-18c13fb3e45f" providerId="ADAL" clId="{2A3E9B09-622E-4BE1-8CD6-6458E3171803}" dt="2024-10-27T11:18:31.078" v="7668" actId="20577"/>
        <pc:sldMkLst>
          <pc:docMk/>
          <pc:sldMk cId="1385686132" sldId="359"/>
        </pc:sldMkLst>
        <pc:spChg chg="mod">
          <ac:chgData name="Johan Duut | Procap" userId="9379e0fc-650c-4cac-b20a-18c13fb3e45f" providerId="ADAL" clId="{2A3E9B09-622E-4BE1-8CD6-6458E3171803}" dt="2024-10-27T11:18:31.078" v="7668" actId="20577"/>
          <ac:spMkLst>
            <pc:docMk/>
            <pc:sldMk cId="1385686132" sldId="359"/>
            <ac:spMk id="2" creationId="{9611AA27-4D5E-E1BB-4940-7F7CCA36C166}"/>
          </ac:spMkLst>
        </pc:spChg>
        <pc:spChg chg="mod">
          <ac:chgData name="Johan Duut | Procap" userId="9379e0fc-650c-4cac-b20a-18c13fb3e45f" providerId="ADAL" clId="{2A3E9B09-622E-4BE1-8CD6-6458E3171803}" dt="2024-10-27T11:17:43.274" v="7624" actId="20577"/>
          <ac:spMkLst>
            <pc:docMk/>
            <pc:sldMk cId="1385686132" sldId="359"/>
            <ac:spMk id="14" creationId="{04A7EBCF-47FC-5D9D-6C97-5E1458A7B51B}"/>
          </ac:spMkLst>
        </pc:spChg>
        <pc:spChg chg="mod">
          <ac:chgData name="Johan Duut | Procap" userId="9379e0fc-650c-4cac-b20a-18c13fb3e45f" providerId="ADAL" clId="{2A3E9B09-622E-4BE1-8CD6-6458E3171803}" dt="2024-10-27T11:17:29.866" v="7609" actId="20577"/>
          <ac:spMkLst>
            <pc:docMk/>
            <pc:sldMk cId="1385686132" sldId="359"/>
            <ac:spMk id="16" creationId="{23BE8151-B37C-4E95-9CD4-F3EC21A9E4F2}"/>
          </ac:spMkLst>
        </pc:spChg>
        <pc:picChg chg="add mod">
          <ac:chgData name="Johan Duut | Procap" userId="9379e0fc-650c-4cac-b20a-18c13fb3e45f" providerId="ADAL" clId="{2A3E9B09-622E-4BE1-8CD6-6458E3171803}" dt="2024-10-27T11:17:56.411" v="7626" actId="1076"/>
          <ac:picMkLst>
            <pc:docMk/>
            <pc:sldMk cId="1385686132" sldId="359"/>
            <ac:picMk id="8" creationId="{ADCC41F0-70DB-8285-31F9-F3FCD8181677}"/>
          </ac:picMkLst>
        </pc:picChg>
        <pc:picChg chg="add mod">
          <ac:chgData name="Johan Duut | Procap" userId="9379e0fc-650c-4cac-b20a-18c13fb3e45f" providerId="ADAL" clId="{2A3E9B09-622E-4BE1-8CD6-6458E3171803}" dt="2024-10-27T11:18:07.654" v="7628" actId="1076"/>
          <ac:picMkLst>
            <pc:docMk/>
            <pc:sldMk cId="1385686132" sldId="359"/>
            <ac:picMk id="13" creationId="{CD9CBCDC-B640-9595-21AD-FE5BCFE34A04}"/>
          </ac:picMkLst>
        </pc:picChg>
      </pc:sldChg>
      <pc:sldChg chg="modSp mod">
        <pc:chgData name="Johan Duut | Procap" userId="9379e0fc-650c-4cac-b20a-18c13fb3e45f" providerId="ADAL" clId="{2A3E9B09-622E-4BE1-8CD6-6458E3171803}" dt="2024-10-21T13:26:51.995" v="571" actId="20577"/>
        <pc:sldMkLst>
          <pc:docMk/>
          <pc:sldMk cId="2441551898" sldId="360"/>
        </pc:sldMkLst>
        <pc:spChg chg="mod">
          <ac:chgData name="Johan Duut | Procap" userId="9379e0fc-650c-4cac-b20a-18c13fb3e45f" providerId="ADAL" clId="{2A3E9B09-622E-4BE1-8CD6-6458E3171803}" dt="2024-10-21T13:22:39.546" v="178" actId="20577"/>
          <ac:spMkLst>
            <pc:docMk/>
            <pc:sldMk cId="2441551898" sldId="360"/>
            <ac:spMk id="4" creationId="{BE9F5B5A-EA04-0AF1-0AC6-3FF80A27B987}"/>
          </ac:spMkLst>
        </pc:spChg>
        <pc:spChg chg="mod">
          <ac:chgData name="Johan Duut | Procap" userId="9379e0fc-650c-4cac-b20a-18c13fb3e45f" providerId="ADAL" clId="{2A3E9B09-622E-4BE1-8CD6-6458E3171803}" dt="2024-10-21T13:26:51.995" v="571" actId="20577"/>
          <ac:spMkLst>
            <pc:docMk/>
            <pc:sldMk cId="2441551898" sldId="360"/>
            <ac:spMk id="9" creationId="{44E06099-A87E-9395-AF87-7868C67C0002}"/>
          </ac:spMkLst>
        </pc:spChg>
      </pc:sldChg>
      <pc:sldChg chg="addSp delSp modSp mod">
        <pc:chgData name="Johan Duut | Procap" userId="9379e0fc-650c-4cac-b20a-18c13fb3e45f" providerId="ADAL" clId="{2A3E9B09-622E-4BE1-8CD6-6458E3171803}" dt="2024-10-27T08:34:03.854" v="2329" actId="20577"/>
        <pc:sldMkLst>
          <pc:docMk/>
          <pc:sldMk cId="2922354173" sldId="361"/>
        </pc:sldMkLst>
        <pc:spChg chg="mod">
          <ac:chgData name="Johan Duut | Procap" userId="9379e0fc-650c-4cac-b20a-18c13fb3e45f" providerId="ADAL" clId="{2A3E9B09-622E-4BE1-8CD6-6458E3171803}" dt="2024-10-27T08:34:03.854" v="2329" actId="20577"/>
          <ac:spMkLst>
            <pc:docMk/>
            <pc:sldMk cId="2922354173" sldId="361"/>
            <ac:spMk id="5" creationId="{8ACDF5E8-D2C9-CC57-14E5-2BA2F553EA89}"/>
          </ac:spMkLst>
        </pc:spChg>
        <pc:spChg chg="mod">
          <ac:chgData name="Johan Duut | Procap" userId="9379e0fc-650c-4cac-b20a-18c13fb3e45f" providerId="ADAL" clId="{2A3E9B09-622E-4BE1-8CD6-6458E3171803}" dt="2024-10-27T08:14:16.384" v="2307" actId="20577"/>
          <ac:spMkLst>
            <pc:docMk/>
            <pc:sldMk cId="2922354173" sldId="361"/>
            <ac:spMk id="6" creationId="{92F15EB6-68EA-9A87-E7DF-0A30252647F4}"/>
          </ac:spMkLst>
        </pc:spChg>
        <pc:picChg chg="add del mod">
          <ac:chgData name="Johan Duut | Procap" userId="9379e0fc-650c-4cac-b20a-18c13fb3e45f" providerId="ADAL" clId="{2A3E9B09-622E-4BE1-8CD6-6458E3171803}" dt="2024-10-25T08:47:00.182" v="766" actId="478"/>
          <ac:picMkLst>
            <pc:docMk/>
            <pc:sldMk cId="2922354173" sldId="361"/>
            <ac:picMk id="2" creationId="{6EA46285-6D3F-E838-31C2-49E6FE27C79D}"/>
          </ac:picMkLst>
        </pc:picChg>
        <pc:picChg chg="del">
          <ac:chgData name="Johan Duut | Procap" userId="9379e0fc-650c-4cac-b20a-18c13fb3e45f" providerId="ADAL" clId="{2A3E9B09-622E-4BE1-8CD6-6458E3171803}" dt="2024-10-25T08:36:33.073" v="572" actId="478"/>
          <ac:picMkLst>
            <pc:docMk/>
            <pc:sldMk cId="2922354173" sldId="361"/>
            <ac:picMk id="8" creationId="{E51DACD1-626F-029A-A78A-78C6C19581A8}"/>
          </ac:picMkLst>
        </pc:picChg>
      </pc:sldChg>
      <pc:sldChg chg="modSp mod">
        <pc:chgData name="Johan Duut | Procap" userId="9379e0fc-650c-4cac-b20a-18c13fb3e45f" providerId="ADAL" clId="{2A3E9B09-622E-4BE1-8CD6-6458E3171803}" dt="2024-10-27T11:23:23.143" v="7761" actId="20577"/>
        <pc:sldMkLst>
          <pc:docMk/>
          <pc:sldMk cId="575176178" sldId="362"/>
        </pc:sldMkLst>
        <pc:spChg chg="mod">
          <ac:chgData name="Johan Duut | Procap" userId="9379e0fc-650c-4cac-b20a-18c13fb3e45f" providerId="ADAL" clId="{2A3E9B09-622E-4BE1-8CD6-6458E3171803}" dt="2024-10-27T10:15:35.245" v="3699" actId="20577"/>
          <ac:spMkLst>
            <pc:docMk/>
            <pc:sldMk cId="575176178" sldId="362"/>
            <ac:spMk id="4" creationId="{BE9F5B5A-EA04-0AF1-0AC6-3FF80A27B987}"/>
          </ac:spMkLst>
        </pc:spChg>
        <pc:spChg chg="mod">
          <ac:chgData name="Johan Duut | Procap" userId="9379e0fc-650c-4cac-b20a-18c13fb3e45f" providerId="ADAL" clId="{2A3E9B09-622E-4BE1-8CD6-6458E3171803}" dt="2024-10-27T11:23:23.143" v="7761" actId="20577"/>
          <ac:spMkLst>
            <pc:docMk/>
            <pc:sldMk cId="575176178" sldId="362"/>
            <ac:spMk id="9" creationId="{44E06099-A87E-9395-AF87-7868C67C0002}"/>
          </ac:spMkLst>
        </pc:spChg>
      </pc:sldChg>
      <pc:sldChg chg="addSp delSp modSp mod">
        <pc:chgData name="Johan Duut | Procap" userId="9379e0fc-650c-4cac-b20a-18c13fb3e45f" providerId="ADAL" clId="{2A3E9B09-622E-4BE1-8CD6-6458E3171803}" dt="2024-10-27T10:30:38.254" v="3811" actId="20577"/>
        <pc:sldMkLst>
          <pc:docMk/>
          <pc:sldMk cId="676357492" sldId="363"/>
        </pc:sldMkLst>
        <pc:spChg chg="mod">
          <ac:chgData name="Johan Duut | Procap" userId="9379e0fc-650c-4cac-b20a-18c13fb3e45f" providerId="ADAL" clId="{2A3E9B09-622E-4BE1-8CD6-6458E3171803}" dt="2024-10-27T10:30:38.254" v="3811" actId="20577"/>
          <ac:spMkLst>
            <pc:docMk/>
            <pc:sldMk cId="676357492" sldId="363"/>
            <ac:spMk id="10" creationId="{B84E2CCE-21D8-F659-761D-150182AF28CC}"/>
          </ac:spMkLst>
        </pc:spChg>
        <pc:picChg chg="add mod">
          <ac:chgData name="Johan Duut | Procap" userId="9379e0fc-650c-4cac-b20a-18c13fb3e45f" providerId="ADAL" clId="{2A3E9B09-622E-4BE1-8CD6-6458E3171803}" dt="2024-10-27T10:29:43.032" v="3782" actId="1076"/>
          <ac:picMkLst>
            <pc:docMk/>
            <pc:sldMk cId="676357492" sldId="363"/>
            <ac:picMk id="2" creationId="{2083DB46-BE44-C1FB-BBD1-6EDE051E7F47}"/>
          </ac:picMkLst>
        </pc:picChg>
        <pc:picChg chg="del">
          <ac:chgData name="Johan Duut | Procap" userId="9379e0fc-650c-4cac-b20a-18c13fb3e45f" providerId="ADAL" clId="{2A3E9B09-622E-4BE1-8CD6-6458E3171803}" dt="2024-10-27T10:28:13.895" v="3700" actId="478"/>
          <ac:picMkLst>
            <pc:docMk/>
            <pc:sldMk cId="676357492" sldId="363"/>
            <ac:picMk id="16" creationId="{29C7C8E9-BB14-E0B2-BBA7-653A77330311}"/>
          </ac:picMkLst>
        </pc:picChg>
      </pc:sldChg>
      <pc:sldChg chg="del">
        <pc:chgData name="Johan Duut | Procap" userId="9379e0fc-650c-4cac-b20a-18c13fb3e45f" providerId="ADAL" clId="{2A3E9B09-622E-4BE1-8CD6-6458E3171803}" dt="2024-10-27T11:17:03.779" v="7585" actId="47"/>
        <pc:sldMkLst>
          <pc:docMk/>
          <pc:sldMk cId="2944464612" sldId="364"/>
        </pc:sldMkLst>
      </pc:sldChg>
      <pc:sldChg chg="addSp delSp modSp mod">
        <pc:chgData name="Johan Duut | Procap" userId="9379e0fc-650c-4cac-b20a-18c13fb3e45f" providerId="ADAL" clId="{2A3E9B09-622E-4BE1-8CD6-6458E3171803}" dt="2024-10-27T11:22:15.859" v="7760" actId="167"/>
        <pc:sldMkLst>
          <pc:docMk/>
          <pc:sldMk cId="657283114" sldId="365"/>
        </pc:sldMkLst>
        <pc:spChg chg="add mod ord">
          <ac:chgData name="Johan Duut | Procap" userId="9379e0fc-650c-4cac-b20a-18c13fb3e45f" providerId="ADAL" clId="{2A3E9B09-622E-4BE1-8CD6-6458E3171803}" dt="2024-10-27T11:22:15.859" v="7760" actId="167"/>
          <ac:spMkLst>
            <pc:docMk/>
            <pc:sldMk cId="657283114" sldId="365"/>
            <ac:spMk id="4" creationId="{5F663CBC-7966-BCDD-E869-79DAF3D15FD4}"/>
          </ac:spMkLst>
        </pc:spChg>
        <pc:spChg chg="mod">
          <ac:chgData name="Johan Duut | Procap" userId="9379e0fc-650c-4cac-b20a-18c13fb3e45f" providerId="ADAL" clId="{2A3E9B09-622E-4BE1-8CD6-6458E3171803}" dt="2024-10-27T08:34:06.995" v="2330" actId="20577"/>
          <ac:spMkLst>
            <pc:docMk/>
            <pc:sldMk cId="657283114" sldId="365"/>
            <ac:spMk id="5" creationId="{8ACDF5E8-D2C9-CC57-14E5-2BA2F553EA89}"/>
          </ac:spMkLst>
        </pc:spChg>
        <pc:spChg chg="del">
          <ac:chgData name="Johan Duut | Procap" userId="9379e0fc-650c-4cac-b20a-18c13fb3e45f" providerId="ADAL" clId="{2A3E9B09-622E-4BE1-8CD6-6458E3171803}" dt="2024-10-25T09:16:37.317" v="2306" actId="478"/>
          <ac:spMkLst>
            <pc:docMk/>
            <pc:sldMk cId="657283114" sldId="365"/>
            <ac:spMk id="6" creationId="{92F15EB6-68EA-9A87-E7DF-0A30252647F4}"/>
          </ac:spMkLst>
        </pc:spChg>
        <pc:picChg chg="add mod ord">
          <ac:chgData name="Johan Duut | Procap" userId="9379e0fc-650c-4cac-b20a-18c13fb3e45f" providerId="ADAL" clId="{2A3E9B09-622E-4BE1-8CD6-6458E3171803}" dt="2024-10-27T11:22:08.416" v="7758" actId="167"/>
          <ac:picMkLst>
            <pc:docMk/>
            <pc:sldMk cId="657283114" sldId="365"/>
            <ac:picMk id="2" creationId="{2E0095C0-6CBA-ABC8-B0E2-46D57A2C9D5C}"/>
          </ac:picMkLst>
        </pc:picChg>
        <pc:picChg chg="add del mod">
          <ac:chgData name="Johan Duut | Procap" userId="9379e0fc-650c-4cac-b20a-18c13fb3e45f" providerId="ADAL" clId="{2A3E9B09-622E-4BE1-8CD6-6458E3171803}" dt="2024-10-27T08:29:14.008" v="2312" actId="478"/>
          <ac:picMkLst>
            <pc:docMk/>
            <pc:sldMk cId="657283114" sldId="365"/>
            <ac:picMk id="2" creationId="{6929F852-F786-AAAD-8D36-A26729161550}"/>
          </ac:picMkLst>
        </pc:picChg>
        <pc:picChg chg="add del mod">
          <ac:chgData name="Johan Duut | Procap" userId="9379e0fc-650c-4cac-b20a-18c13fb3e45f" providerId="ADAL" clId="{2A3E9B09-622E-4BE1-8CD6-6458E3171803}" dt="2024-10-27T08:35:10.290" v="2335" actId="478"/>
          <ac:picMkLst>
            <pc:docMk/>
            <pc:sldMk cId="657283114" sldId="365"/>
            <ac:picMk id="3" creationId="{F32804BB-9B00-A0E7-9D90-60A931E0F94C}"/>
          </ac:picMkLst>
        </pc:picChg>
        <pc:picChg chg="add del mod ord">
          <ac:chgData name="Johan Duut | Procap" userId="9379e0fc-650c-4cac-b20a-18c13fb3e45f" providerId="ADAL" clId="{2A3E9B09-622E-4BE1-8CD6-6458E3171803}" dt="2024-10-27T11:22:12.426" v="7759" actId="478"/>
          <ac:picMkLst>
            <pc:docMk/>
            <pc:sldMk cId="657283114" sldId="365"/>
            <ac:picMk id="6" creationId="{E0CFF61D-E760-B097-F4F0-2C30FEB3A29E}"/>
          </ac:picMkLst>
        </pc:picChg>
      </pc:sldChg>
      <pc:sldChg chg="modSp mod">
        <pc:chgData name="Johan Duut | Procap" userId="9379e0fc-650c-4cac-b20a-18c13fb3e45f" providerId="ADAL" clId="{2A3E9B09-622E-4BE1-8CD6-6458E3171803}" dt="2024-10-27T11:16:53.082" v="7580" actId="20577"/>
        <pc:sldMkLst>
          <pc:docMk/>
          <pc:sldMk cId="3204550782" sldId="366"/>
        </pc:sldMkLst>
        <pc:spChg chg="mod">
          <ac:chgData name="Johan Duut | Procap" userId="9379e0fc-650c-4cac-b20a-18c13fb3e45f" providerId="ADAL" clId="{2A3E9B09-622E-4BE1-8CD6-6458E3171803}" dt="2024-10-27T11:16:53.082" v="7580" actId="20577"/>
          <ac:spMkLst>
            <pc:docMk/>
            <pc:sldMk cId="3204550782" sldId="366"/>
            <ac:spMk id="4" creationId="{C1516626-08B7-F1B1-E21D-146259AEEE19}"/>
          </ac:spMkLst>
        </pc:spChg>
        <pc:spChg chg="mod">
          <ac:chgData name="Johan Duut | Procap" userId="9379e0fc-650c-4cac-b20a-18c13fb3e45f" providerId="ADAL" clId="{2A3E9B09-622E-4BE1-8CD6-6458E3171803}" dt="2024-10-27T10:56:00.861" v="5634" actId="20577"/>
          <ac:spMkLst>
            <pc:docMk/>
            <pc:sldMk cId="3204550782" sldId="366"/>
            <ac:spMk id="9" creationId="{40E666CB-0A21-65FE-52E4-5D16412B458B}"/>
          </ac:spMkLst>
        </pc:spChg>
      </pc:sldChg>
      <pc:sldChg chg="modSp mod">
        <pc:chgData name="Johan Duut | Procap" userId="9379e0fc-650c-4cac-b20a-18c13fb3e45f" providerId="ADAL" clId="{2A3E9B09-622E-4BE1-8CD6-6458E3171803}" dt="2024-10-27T11:21:03.355" v="7754" actId="6549"/>
        <pc:sldMkLst>
          <pc:docMk/>
          <pc:sldMk cId="1056515386" sldId="367"/>
        </pc:sldMkLst>
        <pc:spChg chg="mod">
          <ac:chgData name="Johan Duut | Procap" userId="9379e0fc-650c-4cac-b20a-18c13fb3e45f" providerId="ADAL" clId="{2A3E9B09-622E-4BE1-8CD6-6458E3171803}" dt="2024-10-27T11:16:57.190" v="7584" actId="20577"/>
          <ac:spMkLst>
            <pc:docMk/>
            <pc:sldMk cId="1056515386" sldId="367"/>
            <ac:spMk id="4" creationId="{69D0A4FF-F92E-63B9-93AE-D60230E15835}"/>
          </ac:spMkLst>
        </pc:spChg>
        <pc:spChg chg="mod">
          <ac:chgData name="Johan Duut | Procap" userId="9379e0fc-650c-4cac-b20a-18c13fb3e45f" providerId="ADAL" clId="{2A3E9B09-622E-4BE1-8CD6-6458E3171803}" dt="2024-10-27T11:21:03.355" v="7754" actId="6549"/>
          <ac:spMkLst>
            <pc:docMk/>
            <pc:sldMk cId="1056515386" sldId="367"/>
            <ac:spMk id="9" creationId="{C0ADF0EA-87C0-387E-5082-C6C88C255F3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3F76CF-FD67-464B-BC3B-520FC2B00AD3}" type="datetimeFigureOut">
              <a:rPr lang="nl-NL" smtClean="0"/>
              <a:t>27-10-2024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32312-4024-479D-B3AC-84E62DBD0290}" type="slidenum">
              <a:rPr lang="nl-NL" smtClean="0"/>
              <a:t>‹nr.›</a:t>
            </a:fld>
            <a:endParaRPr lang="nl-NL"/>
          </a:p>
        </p:txBody>
      </p:sp>
    </p:spTree>
    <p:extLst>
      <p:ext uri="{BB962C8B-B14F-4D97-AF65-F5344CB8AC3E}">
        <p14:creationId xmlns:p14="http://schemas.microsoft.com/office/powerpoint/2010/main" val="1962170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0B9E9B3-458D-40AB-AE6A-50EC378F08D4}"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2766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6832312-4024-479D-B3AC-84E62DBD0290}" type="slidenum">
              <a:rPr lang="nl-NL" smtClean="0"/>
              <a:t>4</a:t>
            </a:fld>
            <a:endParaRPr lang="nl-NL"/>
          </a:p>
        </p:txBody>
      </p:sp>
    </p:spTree>
    <p:extLst>
      <p:ext uri="{BB962C8B-B14F-4D97-AF65-F5344CB8AC3E}">
        <p14:creationId xmlns:p14="http://schemas.microsoft.com/office/powerpoint/2010/main" val="2184285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832312-4024-479D-B3AC-84E62DBD029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551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832312-4024-479D-B3AC-84E62DBD029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1098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0B9E9B3-458D-40AB-AE6A-50EC378F08D4}"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8236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1001486" y="2875122"/>
            <a:ext cx="9144000"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Communicatie werkgroep</a:t>
            </a:r>
            <a:endParaRPr lang="de-DE" dirty="0"/>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27.10.2024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pic>
        <p:nvPicPr>
          <p:cNvPr id="7" name="Afbeelding 6">
            <a:extLst>
              <a:ext uri="{FF2B5EF4-FFF2-40B4-BE49-F238E27FC236}">
                <a16:creationId xmlns:a16="http://schemas.microsoft.com/office/drawing/2014/main" id="{EB4D9541-D16C-437D-410A-5F3765714F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592" y="506889"/>
            <a:ext cx="6439288" cy="2368233"/>
          </a:xfrm>
          <a:prstGeom prst="rect">
            <a:avLst/>
          </a:prstGeom>
        </p:spPr>
      </p:pic>
      <p:pic>
        <p:nvPicPr>
          <p:cNvPr id="12" name="Afbeelding 11">
            <a:extLst>
              <a:ext uri="{FF2B5EF4-FFF2-40B4-BE49-F238E27FC236}">
                <a16:creationId xmlns:a16="http://schemas.microsoft.com/office/drawing/2014/main" id="{0562A9CC-6530-7378-C2C3-D43B388EE2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03187" y="3028432"/>
            <a:ext cx="5414409" cy="5414409"/>
          </a:xfrm>
          <a:prstGeom prst="rect">
            <a:avLst/>
          </a:prstGeom>
        </p:spPr>
      </p:pic>
    </p:spTree>
    <p:extLst>
      <p:ext uri="{BB962C8B-B14F-4D97-AF65-F5344CB8AC3E}">
        <p14:creationId xmlns:p14="http://schemas.microsoft.com/office/powerpoint/2010/main" val="3156502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solidFill>
                  <a:srgbClr val="5DBE7F"/>
                </a:solidFill>
                <a:latin typeface="Avenir Heavy" panose="020B0703020203020204" pitchFamily="34" charset="0"/>
                <a:cs typeface="Aharoni" panose="02010803020104030203" pitchFamily="2" charset="-79"/>
              </a:defRPr>
            </a:lvl1pPr>
          </a:lstStyle>
          <a:p>
            <a:r>
              <a:rPr lang="nl-NL" dirty="0"/>
              <a:t>Klik om de stijl te bewerken</a:t>
            </a:r>
            <a:endParaRPr lang="de-DE" dirty="0"/>
          </a:p>
        </p:txBody>
      </p:sp>
      <p:sp>
        <p:nvSpPr>
          <p:cNvPr id="3" name="Tijdelijke aanduiding voor inhoud 2"/>
          <p:cNvSpPr>
            <a:spLocks noGrp="1"/>
          </p:cNvSpPr>
          <p:nvPr>
            <p:ph idx="1"/>
          </p:nvPr>
        </p:nvSpPr>
        <p:spPr/>
        <p:txBody>
          <a:bodyPr/>
          <a:lstStyle>
            <a:lvl1pPr>
              <a:defRPr>
                <a:latin typeface="Avenir Next Condensed Medium" panose="020B0606020202020204" pitchFamily="34" charset="0"/>
                <a:cs typeface="Aharoni" panose="02010803020104030203" pitchFamily="2" charset="-79"/>
              </a:defRPr>
            </a:lvl1pPr>
            <a:lvl2pPr>
              <a:defRPr>
                <a:latin typeface="Avenir Next Condensed Medium" panose="020B0606020202020204" pitchFamily="34" charset="0"/>
                <a:cs typeface="Aharoni" panose="02010803020104030203" pitchFamily="2" charset="-79"/>
              </a:defRPr>
            </a:lvl2pPr>
            <a:lvl3pPr>
              <a:defRPr>
                <a:latin typeface="Avenir Next Condensed Medium" panose="020B0606020202020204" pitchFamily="34" charset="0"/>
                <a:cs typeface="Aharoni" panose="02010803020104030203" pitchFamily="2" charset="-79"/>
              </a:defRPr>
            </a:lvl3pPr>
            <a:lvl4pPr>
              <a:defRPr>
                <a:latin typeface="Avenir Next Condensed Medium" panose="020B0606020202020204" pitchFamily="34" charset="0"/>
                <a:cs typeface="Aharoni" panose="02010803020104030203" pitchFamily="2" charset="-79"/>
              </a:defRPr>
            </a:lvl4pPr>
            <a:lvl5pPr>
              <a:defRPr>
                <a:latin typeface="Avenir Next Condensed Medium" panose="020B0606020202020204" pitchFamily="34" charset="0"/>
                <a:cs typeface="Aharoni" panose="02010803020104030203" pitchFamily="2" charset="-79"/>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de-DE" dirty="0"/>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27.10.2024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pic>
        <p:nvPicPr>
          <p:cNvPr id="12" name="Afbeelding 11">
            <a:extLst>
              <a:ext uri="{FF2B5EF4-FFF2-40B4-BE49-F238E27FC236}">
                <a16:creationId xmlns:a16="http://schemas.microsoft.com/office/drawing/2014/main" id="{B3A62F98-2EA9-0C55-7F30-F4309960AC47}"/>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8903187" y="3028432"/>
            <a:ext cx="5414409" cy="5414409"/>
          </a:xfrm>
          <a:prstGeom prst="rect">
            <a:avLst/>
          </a:prstGeom>
        </p:spPr>
      </p:pic>
    </p:spTree>
    <p:extLst>
      <p:ext uri="{BB962C8B-B14F-4D97-AF65-F5344CB8AC3E}">
        <p14:creationId xmlns:p14="http://schemas.microsoft.com/office/powerpoint/2010/main" val="3830359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de-D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27.10.2024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000391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27.10.2024</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67545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de-D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7" name="Tijdelijke aanduiding voor datum 6"/>
          <p:cNvSpPr>
            <a:spLocks noGrp="1"/>
          </p:cNvSpPr>
          <p:nvPr>
            <p:ph type="dt" sz="half" idx="10"/>
          </p:nvPr>
        </p:nvSpPr>
        <p:spPr/>
        <p:txBody>
          <a:bodyPr/>
          <a:lstStyle/>
          <a:p>
            <a:fld id="{CA953BDC-9EAE-49FE-9892-958C9F845175}" type="datetimeFigureOut">
              <a:rPr lang="de-DE" smtClean="0"/>
              <a:t>27.10.2024</a:t>
            </a:fld>
            <a:endParaRPr lang="de-DE"/>
          </a:p>
        </p:txBody>
      </p:sp>
      <p:sp>
        <p:nvSpPr>
          <p:cNvPr id="8" name="Tijdelijke aanduiding voor voettekst 7"/>
          <p:cNvSpPr>
            <a:spLocks noGrp="1"/>
          </p:cNvSpPr>
          <p:nvPr>
            <p:ph type="ftr" sz="quarter" idx="11"/>
          </p:nvPr>
        </p:nvSpPr>
        <p:spPr/>
        <p:txBody>
          <a:bodyPr/>
          <a:lstStyle/>
          <a:p>
            <a:endParaRPr lang="de-DE"/>
          </a:p>
        </p:txBody>
      </p:sp>
      <p:sp>
        <p:nvSpPr>
          <p:cNvPr id="9" name="Tijdelijke aanduiding voor dianumm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106655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datum 2"/>
          <p:cNvSpPr>
            <a:spLocks noGrp="1"/>
          </p:cNvSpPr>
          <p:nvPr>
            <p:ph type="dt" sz="half" idx="10"/>
          </p:nvPr>
        </p:nvSpPr>
        <p:spPr/>
        <p:txBody>
          <a:bodyPr/>
          <a:lstStyle/>
          <a:p>
            <a:fld id="{CA953BDC-9EAE-49FE-9892-958C9F845175}" type="datetimeFigureOut">
              <a:rPr lang="de-DE" smtClean="0"/>
              <a:t>27.10.2024</a:t>
            </a:fld>
            <a:endParaRPr lang="de-DE"/>
          </a:p>
        </p:txBody>
      </p:sp>
      <p:sp>
        <p:nvSpPr>
          <p:cNvPr id="4" name="Tijdelijke aanduiding voor voettekst 3"/>
          <p:cNvSpPr>
            <a:spLocks noGrp="1"/>
          </p:cNvSpPr>
          <p:nvPr>
            <p:ph type="ftr" sz="quarter" idx="11"/>
          </p:nvPr>
        </p:nvSpPr>
        <p:spPr/>
        <p:txBody>
          <a:bodyPr/>
          <a:lstStyle/>
          <a:p>
            <a:endParaRPr lang="de-DE"/>
          </a:p>
        </p:txBody>
      </p:sp>
      <p:sp>
        <p:nvSpPr>
          <p:cNvPr id="5" name="Tijdelijke aanduiding voor dianumm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250385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27.10.2024</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242257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27.10.2024</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374112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27.10.2024</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181631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27.10.2024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080720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de-D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27.10.2024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68741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nl-NL"/>
              <a:t>Klik om stijl te bewerken</a:t>
            </a:r>
            <a:endParaRPr lang="en-US"/>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Tree>
    <p:extLst>
      <p:ext uri="{BB962C8B-B14F-4D97-AF65-F5344CB8AC3E}">
        <p14:creationId xmlns:p14="http://schemas.microsoft.com/office/powerpoint/2010/main" val="997464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8"/>
            <a:ext cx="10515600" cy="1325563"/>
          </a:xfrm>
          <a:prstGeom prst="rect">
            <a:avLst/>
          </a:prstGeom>
        </p:spPr>
        <p:txBody>
          <a:bodyPr/>
          <a:lstStyle/>
          <a:p>
            <a:r>
              <a:rPr lang="nl-NL"/>
              <a:t>Klik om stijl te bewerken</a:t>
            </a:r>
            <a:endParaRPr lang="en-US"/>
          </a:p>
        </p:txBody>
      </p:sp>
      <p:sp>
        <p:nvSpPr>
          <p:cNvPr id="3" name="Content Placeholder 2"/>
          <p:cNvSpPr>
            <a:spLocks noGrp="1"/>
          </p:cNvSpPr>
          <p:nvPr>
            <p:ph idx="1"/>
          </p:nvPr>
        </p:nvSpPr>
        <p:spPr>
          <a:xfrm>
            <a:off x="838201" y="1825625"/>
            <a:ext cx="10515600" cy="4351338"/>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Footer Placeholder 4"/>
          <p:cNvSpPr>
            <a:spLocks noGrp="1"/>
          </p:cNvSpPr>
          <p:nvPr>
            <p:ph type="ftr" sz="quarter" idx="11"/>
          </p:nvPr>
        </p:nvSpPr>
        <p:spPr>
          <a:xfrm>
            <a:off x="8217656" y="6345089"/>
            <a:ext cx="3753266" cy="365125"/>
          </a:xfrm>
          <a:prstGeom prst="rect">
            <a:avLst/>
          </a:prstGeom>
          <a:effectLst/>
        </p:spPr>
        <p:txBody>
          <a:bodyPr/>
          <a:lstStyle/>
          <a:p>
            <a:r>
              <a:rPr lang="nl-NL"/>
              <a:t>Projectplan Aardgasvrij Schiermonnikoog</a:t>
            </a:r>
          </a:p>
        </p:txBody>
      </p:sp>
      <p:sp>
        <p:nvSpPr>
          <p:cNvPr id="6" name="Slide Number Placeholder 5"/>
          <p:cNvSpPr>
            <a:spLocks noGrp="1"/>
          </p:cNvSpPr>
          <p:nvPr>
            <p:ph type="sldNum" sz="quarter" idx="12"/>
          </p:nvPr>
        </p:nvSpPr>
        <p:spPr>
          <a:xfrm>
            <a:off x="6661195" y="6345089"/>
            <a:ext cx="1556460" cy="365125"/>
          </a:xfrm>
          <a:prstGeom prst="rect">
            <a:avLst/>
          </a:prstGeom>
          <a:effectLst/>
        </p:spPr>
        <p:txBody>
          <a:bodyPr/>
          <a:lstStyle/>
          <a:p>
            <a:fld id="{A2D23369-CEB8-4E4C-8F50-1C8FCF0B2C70}" type="slidenum">
              <a:rPr lang="nl-NL" smtClean="0"/>
              <a:t>‹nr.›</a:t>
            </a:fld>
            <a:endParaRPr lang="nl-NL"/>
          </a:p>
        </p:txBody>
      </p:sp>
    </p:spTree>
    <p:extLst>
      <p:ext uri="{BB962C8B-B14F-4D97-AF65-F5344CB8AC3E}">
        <p14:creationId xmlns:p14="http://schemas.microsoft.com/office/powerpoint/2010/main" val="4271739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de-D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953BDC-9EAE-49FE-9892-958C9F845175}" type="datetimeFigureOut">
              <a:rPr lang="de-DE" smtClean="0"/>
              <a:t>27.10.2024</a:t>
            </a:fld>
            <a:endParaRPr lang="de-D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420532579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Footer Placeholder 4"/>
          <p:cNvSpPr>
            <a:spLocks noGrp="1"/>
          </p:cNvSpPr>
          <p:nvPr>
            <p:ph type="ftr" sz="quarter" idx="3"/>
          </p:nvPr>
        </p:nvSpPr>
        <p:spPr>
          <a:xfrm>
            <a:off x="7051598" y="6345088"/>
            <a:ext cx="5023259" cy="365125"/>
          </a:xfrm>
          <a:prstGeom prst="rect">
            <a:avLst/>
          </a:prstGeom>
          <a:solidFill>
            <a:srgbClr val="5DBE7F"/>
          </a:solidFill>
          <a:effectLst/>
        </p:spPr>
        <p:txBody>
          <a:bodyPr vert="horz" lIns="91440" tIns="45720" rIns="91440" bIns="45720" rtlCol="0" anchor="ctr"/>
          <a:lstStyle>
            <a:lvl1pPr algn="ctr">
              <a:defRPr sz="1200">
                <a:solidFill>
                  <a:schemeClr val="bg1"/>
                </a:solidFill>
              </a:defRPr>
            </a:lvl1pPr>
          </a:lstStyle>
          <a:p>
            <a:r>
              <a:rPr lang="nl-NL"/>
              <a:t>                        Projectplan Aardgasvrij Schiermonnikoog</a:t>
            </a:r>
          </a:p>
        </p:txBody>
      </p:sp>
      <p:sp>
        <p:nvSpPr>
          <p:cNvPr id="6" name="Slide Number Placeholder 5"/>
          <p:cNvSpPr>
            <a:spLocks noGrp="1"/>
          </p:cNvSpPr>
          <p:nvPr>
            <p:ph type="sldNum" sz="quarter" idx="4"/>
          </p:nvPr>
        </p:nvSpPr>
        <p:spPr>
          <a:xfrm>
            <a:off x="7051597" y="6345089"/>
            <a:ext cx="1025604" cy="365125"/>
          </a:xfrm>
          <a:prstGeom prst="rect">
            <a:avLst/>
          </a:prstGeom>
          <a:solidFill>
            <a:srgbClr val="5DBE7F"/>
          </a:solidFill>
          <a:ln>
            <a:noFill/>
          </a:ln>
          <a:effectLst/>
        </p:spPr>
        <p:txBody>
          <a:bodyPr vert="horz" lIns="91440" tIns="45720" rIns="91440" bIns="45720" rtlCol="0" anchor="ctr"/>
          <a:lstStyle>
            <a:lvl1pPr algn="r">
              <a:defRPr sz="1200">
                <a:solidFill>
                  <a:schemeClr val="bg1"/>
                </a:solidFill>
              </a:defRPr>
            </a:lvl1pPr>
          </a:lstStyle>
          <a:p>
            <a:endParaRPr lang="nl-NL"/>
          </a:p>
        </p:txBody>
      </p:sp>
    </p:spTree>
    <p:extLst>
      <p:ext uri="{BB962C8B-B14F-4D97-AF65-F5344CB8AC3E}">
        <p14:creationId xmlns:p14="http://schemas.microsoft.com/office/powerpoint/2010/main" val="628536372"/>
      </p:ext>
    </p:extLst>
  </p:cSld>
  <p:clrMap bg1="lt1" tx1="dk1" bg2="lt2" tx2="dk2" accent1="accent1" accent2="accent2" accent3="accent3" accent4="accent4" accent5="accent5" accent6="accent6" hlink="hlink" folHlink="folHlink"/>
  <p:sldLayoutIdLst>
    <p:sldLayoutId id="2147483704" r:id="rId1"/>
    <p:sldLayoutId id="2147483705"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Lettertype, Graphics, logo, schermopname&#10;&#10;Automatisch gegenereerde beschrijving">
            <a:extLst>
              <a:ext uri="{FF2B5EF4-FFF2-40B4-BE49-F238E27FC236}">
                <a16:creationId xmlns:a16="http://schemas.microsoft.com/office/drawing/2014/main" id="{52B08A2A-2222-C610-1486-7529186062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6631" y="5602322"/>
            <a:ext cx="3067509" cy="1127662"/>
          </a:xfrm>
          <a:prstGeom prst="rect">
            <a:avLst/>
          </a:prstGeom>
        </p:spPr>
      </p:pic>
      <p:sp>
        <p:nvSpPr>
          <p:cNvPr id="2" name="Titel 1">
            <a:extLst>
              <a:ext uri="{FF2B5EF4-FFF2-40B4-BE49-F238E27FC236}">
                <a16:creationId xmlns:a16="http://schemas.microsoft.com/office/drawing/2014/main" id="{BC9E8D1D-F6B7-9EDB-5047-09AED39A186E}"/>
              </a:ext>
            </a:extLst>
          </p:cNvPr>
          <p:cNvSpPr>
            <a:spLocks noGrp="1"/>
          </p:cNvSpPr>
          <p:nvPr>
            <p:ph type="ctrTitle"/>
          </p:nvPr>
        </p:nvSpPr>
        <p:spPr/>
        <p:txBody>
          <a:bodyPr/>
          <a:lstStyle/>
          <a:p>
            <a:endParaRPr lang="nl-NL"/>
          </a:p>
        </p:txBody>
      </p:sp>
      <p:sp>
        <p:nvSpPr>
          <p:cNvPr id="3" name="Ondertitel 2">
            <a:extLst>
              <a:ext uri="{FF2B5EF4-FFF2-40B4-BE49-F238E27FC236}">
                <a16:creationId xmlns:a16="http://schemas.microsoft.com/office/drawing/2014/main" id="{169D108E-1938-7984-ED3A-A7EBBE107C51}"/>
              </a:ext>
            </a:extLst>
          </p:cNvPr>
          <p:cNvSpPr>
            <a:spLocks noGrp="1"/>
          </p:cNvSpPr>
          <p:nvPr>
            <p:ph type="subTitle" idx="1"/>
          </p:nvPr>
        </p:nvSpPr>
        <p:spPr>
          <a:xfrm>
            <a:off x="293370" y="5885478"/>
            <a:ext cx="7360157" cy="779979"/>
          </a:xfrm>
        </p:spPr>
        <p:txBody>
          <a:bodyPr>
            <a:noAutofit/>
          </a:bodyPr>
          <a:lstStyle/>
          <a:p>
            <a:pPr algn="l"/>
            <a:r>
              <a:rPr lang="nl-NL" sz="2000" dirty="0">
                <a:latin typeface="Ubuntu" panose="020B0504030602030204" pitchFamily="34" charset="0"/>
              </a:rPr>
              <a:t>Samenvatting en advies voorlopige technische analyse</a:t>
            </a:r>
          </a:p>
          <a:p>
            <a:pPr algn="l"/>
            <a:r>
              <a:rPr lang="nl-NL" sz="2000" dirty="0">
                <a:latin typeface="Ubuntu" panose="020B0504030602030204" pitchFamily="34" charset="0"/>
              </a:rPr>
              <a:t>21 oktober 2024</a:t>
            </a:r>
          </a:p>
        </p:txBody>
      </p:sp>
      <p:pic>
        <p:nvPicPr>
          <p:cNvPr id="5" name="Afbeelding 4" descr="Afbeelding met buiten, lucht, natuur, kust&#10;&#10;Automatisch gegenereerde beschrijving">
            <a:extLst>
              <a:ext uri="{FF2B5EF4-FFF2-40B4-BE49-F238E27FC236}">
                <a16:creationId xmlns:a16="http://schemas.microsoft.com/office/drawing/2014/main" id="{2F564C6B-5D11-FE6E-08BB-BADA95E0ABF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0"/>
            <a:ext cx="12192000" cy="5499100"/>
          </a:xfrm>
          <a:prstGeom prst="rect">
            <a:avLst/>
          </a:prstGeom>
        </p:spPr>
      </p:pic>
      <p:sp>
        <p:nvSpPr>
          <p:cNvPr id="18" name="Rechthoek 17">
            <a:extLst>
              <a:ext uri="{FF2B5EF4-FFF2-40B4-BE49-F238E27FC236}">
                <a16:creationId xmlns:a16="http://schemas.microsoft.com/office/drawing/2014/main" id="{A6546B77-B6A8-D1ED-5E9E-309BB62907B7}"/>
              </a:ext>
            </a:extLst>
          </p:cNvPr>
          <p:cNvSpPr/>
          <p:nvPr/>
        </p:nvSpPr>
        <p:spPr>
          <a:xfrm rot="10800000">
            <a:off x="-3" y="5258832"/>
            <a:ext cx="12192003" cy="256023"/>
          </a:xfrm>
          <a:prstGeom prst="rect">
            <a:avLst/>
          </a:prstGeom>
          <a:solidFill>
            <a:srgbClr val="5DBE7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nl-NL" sz="1801">
              <a:solidFill>
                <a:prstClr val="white"/>
              </a:solidFill>
              <a:latin typeface="Calibri" panose="020F0502020204030204"/>
            </a:endParaRPr>
          </a:p>
        </p:txBody>
      </p:sp>
      <p:sp>
        <p:nvSpPr>
          <p:cNvPr id="19" name="Rechthoek 18">
            <a:extLst>
              <a:ext uri="{FF2B5EF4-FFF2-40B4-BE49-F238E27FC236}">
                <a16:creationId xmlns:a16="http://schemas.microsoft.com/office/drawing/2014/main" id="{E2F91C7B-A3AC-A26C-878C-6E535675045F}"/>
              </a:ext>
            </a:extLst>
          </p:cNvPr>
          <p:cNvSpPr/>
          <p:nvPr/>
        </p:nvSpPr>
        <p:spPr>
          <a:xfrm rot="10800000">
            <a:off x="0" y="5598517"/>
            <a:ext cx="11049000" cy="71672"/>
          </a:xfrm>
          <a:prstGeom prst="rect">
            <a:avLst/>
          </a:prstGeom>
          <a:solidFill>
            <a:srgbClr val="5DBE7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nl-NL" sz="1801">
              <a:solidFill>
                <a:prstClr val="white"/>
              </a:solidFill>
              <a:latin typeface="Calibri" panose="020F0502020204030204"/>
            </a:endParaRPr>
          </a:p>
        </p:txBody>
      </p:sp>
      <p:sp>
        <p:nvSpPr>
          <p:cNvPr id="4" name="Ondertitel 2">
            <a:extLst>
              <a:ext uri="{FF2B5EF4-FFF2-40B4-BE49-F238E27FC236}">
                <a16:creationId xmlns:a16="http://schemas.microsoft.com/office/drawing/2014/main" id="{FC82D6FB-42F2-AAAF-D6D9-1390F9337448}"/>
              </a:ext>
            </a:extLst>
          </p:cNvPr>
          <p:cNvSpPr txBox="1">
            <a:spLocks/>
          </p:cNvSpPr>
          <p:nvPr/>
        </p:nvSpPr>
        <p:spPr>
          <a:xfrm>
            <a:off x="293369" y="4126313"/>
            <a:ext cx="11637373" cy="67145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5400" b="1" dirty="0">
                <a:solidFill>
                  <a:schemeClr val="bg1"/>
                </a:solidFill>
                <a:latin typeface="Tw Cen MT" panose="020B0602020104020603" pitchFamily="34" charset="0"/>
              </a:rPr>
              <a:t>Techniekkeuze Nieuw-Dokkum</a:t>
            </a:r>
          </a:p>
        </p:txBody>
      </p:sp>
    </p:spTree>
    <p:extLst>
      <p:ext uri="{BB962C8B-B14F-4D97-AF65-F5344CB8AC3E}">
        <p14:creationId xmlns:p14="http://schemas.microsoft.com/office/powerpoint/2010/main" val="4006023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12">
            <a:extLst>
              <a:ext uri="{FF2B5EF4-FFF2-40B4-BE49-F238E27FC236}">
                <a16:creationId xmlns:a16="http://schemas.microsoft.com/office/drawing/2014/main" id="{C96C8BAF-68F3-4B78-B238-35DF5D865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14">
            <a:extLst>
              <a:ext uri="{FF2B5EF4-FFF2-40B4-BE49-F238E27FC236}">
                <a16:creationId xmlns:a16="http://schemas.microsoft.com/office/drawing/2014/main" id="{4F4CD6D0-5A87-4BA2-A13A-0E40511C3C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699565"/>
            <a:ext cx="3553132" cy="5156200"/>
            <a:chOff x="7807230" y="2012810"/>
            <a:chExt cx="3251252" cy="3459865"/>
          </a:xfrm>
        </p:grpSpPr>
        <p:sp>
          <p:nvSpPr>
            <p:cNvPr id="16" name="Rectangle 15">
              <a:extLst>
                <a:ext uri="{FF2B5EF4-FFF2-40B4-BE49-F238E27FC236}">
                  <a16:creationId xmlns:a16="http://schemas.microsoft.com/office/drawing/2014/main" id="{5877EAC0-2063-444D-8EE9-72FED2E03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C155BF8-661A-4F4A-B4EC-923105C69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3" name="Afbeelding 2" descr="Afbeelding met cirkel, Kleurrijkheid&#10;&#10;Automatisch gegenereerde beschrijving">
            <a:extLst>
              <a:ext uri="{FF2B5EF4-FFF2-40B4-BE49-F238E27FC236}">
                <a16:creationId xmlns:a16="http://schemas.microsoft.com/office/drawing/2014/main" id="{D0E06CC2-8DFB-2AD2-941C-C3E1E23EA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142" y="1590266"/>
            <a:ext cx="2338396" cy="2895846"/>
          </a:xfrm>
          <a:prstGeom prst="rect">
            <a:avLst/>
          </a:prstGeom>
        </p:spPr>
      </p:pic>
      <p:grpSp>
        <p:nvGrpSpPr>
          <p:cNvPr id="42" name="Group 18">
            <a:extLst>
              <a:ext uri="{FF2B5EF4-FFF2-40B4-BE49-F238E27FC236}">
                <a16:creationId xmlns:a16="http://schemas.microsoft.com/office/drawing/2014/main" id="{E9537076-EF48-4F72-9164-FD8260D55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19434" y="699565"/>
            <a:ext cx="3553132" cy="5156200"/>
            <a:chOff x="7807230" y="2012810"/>
            <a:chExt cx="3251252" cy="3459865"/>
          </a:xfrm>
        </p:grpSpPr>
        <p:sp>
          <p:nvSpPr>
            <p:cNvPr id="20" name="Rectangle 19">
              <a:extLst>
                <a:ext uri="{FF2B5EF4-FFF2-40B4-BE49-F238E27FC236}">
                  <a16:creationId xmlns:a16="http://schemas.microsoft.com/office/drawing/2014/main" id="{689673CB-C48B-4D05-B6E4-B88CD5BAA0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6C31A20-B341-476E-8C04-A26C87E1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3" name="Group 22">
            <a:extLst>
              <a:ext uri="{FF2B5EF4-FFF2-40B4-BE49-F238E27FC236}">
                <a16:creationId xmlns:a16="http://schemas.microsoft.com/office/drawing/2014/main" id="{6EFC3492-86BD-4D75-B5B4-C2DBFE0BD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04093" y="699565"/>
            <a:ext cx="3553132" cy="5156200"/>
            <a:chOff x="7807230" y="2012810"/>
            <a:chExt cx="3251252" cy="3459865"/>
          </a:xfrm>
        </p:grpSpPr>
        <p:sp>
          <p:nvSpPr>
            <p:cNvPr id="24" name="Rectangle 23">
              <a:extLst>
                <a:ext uri="{FF2B5EF4-FFF2-40B4-BE49-F238E27FC236}">
                  <a16:creationId xmlns:a16="http://schemas.microsoft.com/office/drawing/2014/main" id="{F72E5074-2516-4705-BFF1-F508394A0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2259E4C-F24C-4180-AEC3-76255D535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Tijdelijke aanduiding voor inhoud 2">
            <a:extLst>
              <a:ext uri="{FF2B5EF4-FFF2-40B4-BE49-F238E27FC236}">
                <a16:creationId xmlns:a16="http://schemas.microsoft.com/office/drawing/2014/main" id="{218A9AB2-5A68-1063-ED76-E30BAEA8F259}"/>
              </a:ext>
            </a:extLst>
          </p:cNvPr>
          <p:cNvSpPr>
            <a:spLocks noGrp="1"/>
          </p:cNvSpPr>
          <p:nvPr>
            <p:ph idx="1"/>
          </p:nvPr>
        </p:nvSpPr>
        <p:spPr>
          <a:xfrm>
            <a:off x="1297336" y="4789149"/>
            <a:ext cx="2014732" cy="753181"/>
          </a:xfrm>
        </p:spPr>
        <p:txBody>
          <a:bodyPr>
            <a:normAutofit/>
          </a:bodyPr>
          <a:lstStyle/>
          <a:p>
            <a:pPr marL="0" indent="0" algn="ctr">
              <a:buNone/>
            </a:pPr>
            <a:r>
              <a:rPr lang="nl-NL" sz="2400" b="1" dirty="0">
                <a:latin typeface="Tw Cen MT" panose="020B0602020104020603" pitchFamily="34" charset="0"/>
              </a:rPr>
              <a:t>elektrisch koken</a:t>
            </a:r>
            <a:endParaRPr lang="nl-NL" sz="3200" dirty="0">
              <a:latin typeface="Tw Cen MT" panose="020B0602020104020603" pitchFamily="34" charset="0"/>
            </a:endParaRPr>
          </a:p>
        </p:txBody>
      </p:sp>
      <p:sp>
        <p:nvSpPr>
          <p:cNvPr id="22" name="Tijdelijke aanduiding voor inhoud 2">
            <a:extLst>
              <a:ext uri="{FF2B5EF4-FFF2-40B4-BE49-F238E27FC236}">
                <a16:creationId xmlns:a16="http://schemas.microsoft.com/office/drawing/2014/main" id="{AD03B416-E007-4DCB-4E57-69628715A666}"/>
              </a:ext>
            </a:extLst>
          </p:cNvPr>
          <p:cNvSpPr txBox="1">
            <a:spLocks/>
          </p:cNvSpPr>
          <p:nvPr/>
        </p:nvSpPr>
        <p:spPr>
          <a:xfrm>
            <a:off x="4622768" y="4795472"/>
            <a:ext cx="2946463" cy="74034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Condensed Medium" panose="020B0606020202020204" pitchFamily="34" charset="0"/>
                <a:ea typeface="+mn-ea"/>
                <a:cs typeface="Aharoni" panose="02010803020104030203" pitchFamily="2"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Next Condensed Medium" panose="020B0606020202020204" pitchFamily="34" charset="0"/>
                <a:ea typeface="+mn-ea"/>
                <a:cs typeface="Aharoni" panose="02010803020104030203" pitchFamily="2"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Condensed Medium" panose="020B0606020202020204" pitchFamily="34" charset="0"/>
                <a:ea typeface="+mn-ea"/>
                <a:cs typeface="Aharoni" panose="02010803020104030203" pitchFamily="2"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ondensed Medium" panose="020B0606020202020204" pitchFamily="34" charset="0"/>
                <a:ea typeface="+mn-ea"/>
                <a:cs typeface="Aharoni" panose="02010803020104030203" pitchFamily="2"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ondensed Medium" panose="020B0606020202020204" pitchFamily="34" charset="0"/>
                <a:ea typeface="+mn-ea"/>
                <a:cs typeface="Aharoni" panose="02010803020104030203"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2400" b="1" dirty="0">
                <a:latin typeface="Tw Cen MT" panose="020B0602020104020603" pitchFamily="34" charset="0"/>
              </a:rPr>
              <a:t>natuurvriendelijk isoleren</a:t>
            </a:r>
            <a:endParaRPr lang="nl-NL" sz="3200" dirty="0">
              <a:latin typeface="Tw Cen MT" panose="020B0602020104020603" pitchFamily="34" charset="0"/>
            </a:endParaRPr>
          </a:p>
        </p:txBody>
      </p:sp>
      <p:sp>
        <p:nvSpPr>
          <p:cNvPr id="35" name="Tijdelijke aanduiding voor inhoud 2">
            <a:extLst>
              <a:ext uri="{FF2B5EF4-FFF2-40B4-BE49-F238E27FC236}">
                <a16:creationId xmlns:a16="http://schemas.microsoft.com/office/drawing/2014/main" id="{0E27BE86-C79F-627F-1875-B63607F0484C}"/>
              </a:ext>
            </a:extLst>
          </p:cNvPr>
          <p:cNvSpPr txBox="1">
            <a:spLocks/>
          </p:cNvSpPr>
          <p:nvPr/>
        </p:nvSpPr>
        <p:spPr>
          <a:xfrm>
            <a:off x="8873293" y="4789149"/>
            <a:ext cx="2014732" cy="7531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Condensed Medium" panose="020B0606020202020204" pitchFamily="34" charset="0"/>
                <a:ea typeface="+mn-ea"/>
                <a:cs typeface="Aharoni" panose="02010803020104030203" pitchFamily="2"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Next Condensed Medium" panose="020B0606020202020204" pitchFamily="34" charset="0"/>
                <a:ea typeface="+mn-ea"/>
                <a:cs typeface="Aharoni" panose="02010803020104030203" pitchFamily="2"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Condensed Medium" panose="020B0606020202020204" pitchFamily="34" charset="0"/>
                <a:ea typeface="+mn-ea"/>
                <a:cs typeface="Aharoni" panose="02010803020104030203" pitchFamily="2"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ondensed Medium" panose="020B0606020202020204" pitchFamily="34" charset="0"/>
                <a:ea typeface="+mn-ea"/>
                <a:cs typeface="Aharoni" panose="02010803020104030203" pitchFamily="2"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ondensed Medium" panose="020B0606020202020204" pitchFamily="34" charset="0"/>
                <a:ea typeface="+mn-ea"/>
                <a:cs typeface="Aharoni" panose="02010803020104030203"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2400" b="1" dirty="0">
                <a:latin typeface="Tw Cen MT" panose="020B0602020104020603" pitchFamily="34" charset="0"/>
              </a:rPr>
              <a:t>duurzaam verwarmen</a:t>
            </a:r>
            <a:endParaRPr lang="nl-NL" sz="3200" dirty="0">
              <a:latin typeface="Tw Cen MT" panose="020B0602020104020603" pitchFamily="34" charset="0"/>
            </a:endParaRPr>
          </a:p>
        </p:txBody>
      </p:sp>
      <p:pic>
        <p:nvPicPr>
          <p:cNvPr id="44" name="Afbeelding 43" descr="Afbeelding met Graphics, symbool, Lettertype, lijn&#10;&#10;Automatisch gegenereerde beschrijving">
            <a:extLst>
              <a:ext uri="{FF2B5EF4-FFF2-40B4-BE49-F238E27FC236}">
                <a16:creationId xmlns:a16="http://schemas.microsoft.com/office/drawing/2014/main" id="{3513A35E-74AA-BA55-5B47-5A60FBF77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9084" y="1857512"/>
            <a:ext cx="3213830" cy="2675768"/>
          </a:xfrm>
          <a:prstGeom prst="rect">
            <a:avLst/>
          </a:prstGeom>
        </p:spPr>
      </p:pic>
      <p:pic>
        <p:nvPicPr>
          <p:cNvPr id="47" name="Afbeelding 46" descr="Afbeelding met schermopname, Graphics, klok, cirkel&#10;&#10;Automatisch gegenereerde beschrijving">
            <a:extLst>
              <a:ext uri="{FF2B5EF4-FFF2-40B4-BE49-F238E27FC236}">
                <a16:creationId xmlns:a16="http://schemas.microsoft.com/office/drawing/2014/main" id="{942DC753-9AAC-66EF-820E-8BD0B4D1E4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7222" y="1666088"/>
            <a:ext cx="2626873" cy="2849828"/>
          </a:xfrm>
          <a:prstGeom prst="rect">
            <a:avLst/>
          </a:prstGeom>
        </p:spPr>
      </p:pic>
      <p:pic>
        <p:nvPicPr>
          <p:cNvPr id="4" name="Graphic 3" descr="Pijl: Curve in tegenwijzerzin met effen opvulling">
            <a:extLst>
              <a:ext uri="{FF2B5EF4-FFF2-40B4-BE49-F238E27FC236}">
                <a16:creationId xmlns:a16="http://schemas.microsoft.com/office/drawing/2014/main" id="{52453022-70AD-933E-62A4-2F1254E2C1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6623424" y="4379585"/>
            <a:ext cx="2498284" cy="2498284"/>
          </a:xfrm>
          <a:prstGeom prst="rect">
            <a:avLst/>
          </a:prstGeom>
        </p:spPr>
      </p:pic>
      <p:pic>
        <p:nvPicPr>
          <p:cNvPr id="2" name="Afbeelding 1" descr="Afbeelding met Lettertype, Graphics, logo, schermopname&#10;&#10;Automatisch gegenereerde beschrijving">
            <a:extLst>
              <a:ext uri="{FF2B5EF4-FFF2-40B4-BE49-F238E27FC236}">
                <a16:creationId xmlns:a16="http://schemas.microsoft.com/office/drawing/2014/main" id="{29673591-1BD0-324D-D871-0E2A1B71AD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2244" y="34923"/>
            <a:ext cx="3067509" cy="1127662"/>
          </a:xfrm>
          <a:prstGeom prst="rect">
            <a:avLst/>
          </a:prstGeom>
        </p:spPr>
      </p:pic>
    </p:spTree>
    <p:extLst>
      <p:ext uri="{BB962C8B-B14F-4D97-AF65-F5344CB8AC3E}">
        <p14:creationId xmlns:p14="http://schemas.microsoft.com/office/powerpoint/2010/main" val="2565552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3DF1EABC-F9E3-FF48-DA07-661E189A5E9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2445"/>
          <a:stretch/>
        </p:blipFill>
        <p:spPr>
          <a:xfrm>
            <a:off x="4430822" y="-13865"/>
            <a:ext cx="8588830" cy="6871864"/>
          </a:xfrm>
        </p:spPr>
      </p:pic>
      <p:sp>
        <p:nvSpPr>
          <p:cNvPr id="2" name="Rechthoek 1">
            <a:extLst>
              <a:ext uri="{FF2B5EF4-FFF2-40B4-BE49-F238E27FC236}">
                <a16:creationId xmlns:a16="http://schemas.microsoft.com/office/drawing/2014/main" id="{87FB8EE9-40B1-3843-3C17-02CA1BC13785}"/>
              </a:ext>
            </a:extLst>
          </p:cNvPr>
          <p:cNvSpPr/>
          <p:nvPr/>
        </p:nvSpPr>
        <p:spPr>
          <a:xfrm>
            <a:off x="0" y="0"/>
            <a:ext cx="60960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44E06099-A87E-9395-AF87-7868C67C0002}"/>
              </a:ext>
            </a:extLst>
          </p:cNvPr>
          <p:cNvSpPr txBox="1"/>
          <p:nvPr/>
        </p:nvSpPr>
        <p:spPr>
          <a:xfrm>
            <a:off x="384048" y="1246062"/>
            <a:ext cx="5177767" cy="483209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Afspraak: 1,5 miljoen woningen in Nederland aardgasvrij in 2030. Hiervoor is het </a:t>
            </a:r>
            <a:r>
              <a:rPr lang="nl-NL" sz="1400" b="1" dirty="0">
                <a:solidFill>
                  <a:prstClr val="black"/>
                </a:solidFill>
                <a:latin typeface="Ubuntu" panose="020B0504030602030204" pitchFamily="34" charset="0"/>
              </a:rPr>
              <a:t>Nationaal Programma Lokale Warmtetransitie</a:t>
            </a:r>
            <a:r>
              <a:rPr lang="nl-NL" sz="1400" dirty="0">
                <a:solidFill>
                  <a:prstClr val="black"/>
                </a:solidFill>
                <a:latin typeface="Ubuntu" panose="020B0504030602030204" pitchFamily="34" charset="0"/>
              </a:rPr>
              <a:t> (NPLW, voorheen PAW). </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endParaRPr lang="nl-NL" sz="1400" dirty="0">
              <a:solidFill>
                <a:prstClr val="black"/>
              </a:solidFill>
              <a:latin typeface="Ubuntu" panose="020B0504030602030204" pitchFamily="34" charset="0"/>
            </a:endParaRP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NPLW proeftuin Schiermonnikoog. Plan in 2021 en toekenning Rijksbijdrage van 2,3 miljoen euro om de buurt </a:t>
            </a:r>
            <a:r>
              <a:rPr lang="nl-NL" sz="1400" b="1" dirty="0">
                <a:solidFill>
                  <a:prstClr val="black"/>
                </a:solidFill>
                <a:latin typeface="Ubuntu" panose="020B0504030602030204" pitchFamily="34" charset="0"/>
              </a:rPr>
              <a:t>Nieuw-Dokkum aardgasvrij </a:t>
            </a:r>
            <a:r>
              <a:rPr lang="nl-NL" sz="1400" dirty="0">
                <a:solidFill>
                  <a:prstClr val="black"/>
                </a:solidFill>
                <a:latin typeface="Ubuntu" panose="020B0504030602030204" pitchFamily="34" charset="0"/>
              </a:rPr>
              <a:t>te maken met een LT-warmtenet.</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endParaRPr kumimoji="0" lang="nl-NL" sz="1400" i="0" u="none" strike="noStrike" kern="1200" cap="none" spc="0" normalizeH="0" baseline="0" noProof="0" dirty="0">
              <a:ln>
                <a:noFill/>
              </a:ln>
              <a:solidFill>
                <a:prstClr val="black"/>
              </a:solidFill>
              <a:effectLst/>
              <a:uLnTx/>
              <a:uFillTx/>
              <a:latin typeface="Ubuntu" panose="020B0504030602030204" pitchFamily="34" charset="0"/>
            </a:endParaRP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Mei 2023: akkoord gemeenteraad op basis van projectplan </a:t>
            </a:r>
            <a:r>
              <a:rPr lang="nl-NL" sz="1400" dirty="0" err="1">
                <a:solidFill>
                  <a:prstClr val="black"/>
                </a:solidFill>
                <a:latin typeface="Ubuntu" panose="020B0504030602030204" pitchFamily="34" charset="0"/>
              </a:rPr>
              <a:t>‘aardgasvrij</a:t>
            </a:r>
            <a:r>
              <a:rPr lang="nl-NL" sz="1400" dirty="0">
                <a:solidFill>
                  <a:prstClr val="black"/>
                </a:solidFill>
                <a:latin typeface="Ubuntu" panose="020B0504030602030204" pitchFamily="34" charset="0"/>
              </a:rPr>
              <a:t> eiland’ met </a:t>
            </a:r>
            <a:r>
              <a:rPr lang="nl-NL" sz="1400" b="1" dirty="0">
                <a:solidFill>
                  <a:prstClr val="black"/>
                </a:solidFill>
                <a:latin typeface="Ubuntu" panose="020B0504030602030204" pitchFamily="34" charset="0"/>
              </a:rPr>
              <a:t>3 sporen</a:t>
            </a:r>
            <a:r>
              <a:rPr lang="nl-NL" sz="1400" dirty="0">
                <a:solidFill>
                  <a:prstClr val="black"/>
                </a:solidFill>
                <a:latin typeface="Ubuntu" panose="020B0504030602030204" pitchFamily="34" charset="0"/>
              </a:rPr>
              <a:t>: 1) elektrisch koken, 2) natuurvriendelijk isoleren en 3) duurzaam verwarmen.</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endParaRPr lang="nl-NL" sz="1400" dirty="0">
              <a:solidFill>
                <a:prstClr val="black"/>
              </a:solidFill>
              <a:latin typeface="Ubuntu" panose="020B0504030602030204" pitchFamily="34" charset="0"/>
            </a:endParaRP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Nadere analyse in 2023: groen gas en waterstof </a:t>
            </a:r>
            <a:r>
              <a:rPr lang="nl-NL" sz="1400" b="1" dirty="0">
                <a:solidFill>
                  <a:prstClr val="black"/>
                </a:solidFill>
                <a:latin typeface="Ubuntu" panose="020B0504030602030204" pitchFamily="34" charset="0"/>
              </a:rPr>
              <a:t>niet kansrijk voor Nieuw-Dokkum </a:t>
            </a:r>
            <a:r>
              <a:rPr lang="nl-NL" sz="1400" dirty="0">
                <a:solidFill>
                  <a:prstClr val="black"/>
                </a:solidFill>
                <a:latin typeface="Ubuntu" panose="020B0504030602030204" pitchFamily="34" charset="0"/>
              </a:rPr>
              <a:t>door de beperkte beschikbaarheid, noodzaak van opslag en hoge prijs.</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endParaRPr lang="nl-NL" sz="1400" dirty="0">
              <a:solidFill>
                <a:prstClr val="black"/>
              </a:solidFill>
              <a:latin typeface="Ubuntu" panose="020B0504030602030204" pitchFamily="34" charset="0"/>
            </a:endParaRP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Verzoek gemeenteraad: kijk naast het warmtenet ook naar </a:t>
            </a:r>
            <a:r>
              <a:rPr lang="nl-NL" sz="1400" b="1" dirty="0">
                <a:solidFill>
                  <a:prstClr val="black"/>
                </a:solidFill>
                <a:latin typeface="Ubuntu" panose="020B0504030602030204" pitchFamily="34" charset="0"/>
              </a:rPr>
              <a:t>individuele</a:t>
            </a:r>
            <a:r>
              <a:rPr lang="nl-NL" sz="1400" dirty="0">
                <a:solidFill>
                  <a:prstClr val="black"/>
                </a:solidFill>
                <a:latin typeface="Ubuntu" panose="020B0504030602030204" pitchFamily="34" charset="0"/>
              </a:rPr>
              <a:t> elektrische mogelijkheden.</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endParaRPr lang="nl-NL" sz="1400" dirty="0">
              <a:solidFill>
                <a:prstClr val="black"/>
              </a:solidFill>
              <a:latin typeface="Ubuntu" panose="020B0504030602030204" pitchFamily="34" charset="0"/>
            </a:endParaRP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Voorlopig advies werkgroep juni 2024: </a:t>
            </a:r>
            <a:r>
              <a:rPr lang="nl-NL" sz="1400" b="1" dirty="0">
                <a:solidFill>
                  <a:prstClr val="black"/>
                </a:solidFill>
                <a:latin typeface="Ubuntu" panose="020B0504030602030204" pitchFamily="34" charset="0"/>
              </a:rPr>
              <a:t>hybride opties</a:t>
            </a:r>
            <a:r>
              <a:rPr lang="nl-NL" sz="1400" dirty="0">
                <a:solidFill>
                  <a:prstClr val="black"/>
                </a:solidFill>
                <a:latin typeface="Ubuntu" panose="020B0504030602030204" pitchFamily="34" charset="0"/>
              </a:rPr>
              <a:t> in de technische analyse meenemen.</a:t>
            </a:r>
          </a:p>
        </p:txBody>
      </p:sp>
      <p:sp>
        <p:nvSpPr>
          <p:cNvPr id="3" name="Tekstvak 2">
            <a:extLst>
              <a:ext uri="{FF2B5EF4-FFF2-40B4-BE49-F238E27FC236}">
                <a16:creationId xmlns:a16="http://schemas.microsoft.com/office/drawing/2014/main" id="{06CA4848-534C-6E36-B7F3-D6C11E913574}"/>
              </a:ext>
            </a:extLst>
          </p:cNvPr>
          <p:cNvSpPr txBox="1"/>
          <p:nvPr/>
        </p:nvSpPr>
        <p:spPr>
          <a:xfrm>
            <a:off x="9532696" y="6419878"/>
            <a:ext cx="2821035" cy="30777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rgbClr val="5DBE7F"/>
              </a:buClr>
              <a:buSzTx/>
              <a:tabLst/>
              <a:defRPr/>
            </a:pPr>
            <a:r>
              <a:rPr lang="nl-NL" sz="1400" dirty="0">
                <a:solidFill>
                  <a:srgbClr val="5DBE7F"/>
                </a:solidFill>
                <a:latin typeface="Ubuntu" panose="020B0504030602030204" pitchFamily="34" charset="0"/>
              </a:rPr>
              <a:t>Projectgebied Nieuw-Dokkum</a:t>
            </a:r>
          </a:p>
        </p:txBody>
      </p:sp>
      <p:sp>
        <p:nvSpPr>
          <p:cNvPr id="4" name="Titel 1">
            <a:extLst>
              <a:ext uri="{FF2B5EF4-FFF2-40B4-BE49-F238E27FC236}">
                <a16:creationId xmlns:a16="http://schemas.microsoft.com/office/drawing/2014/main" id="{BE9F5B5A-EA04-0AF1-0AC6-3FF80A27B987}"/>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Aanleiding</a:t>
            </a:r>
          </a:p>
        </p:txBody>
      </p:sp>
    </p:spTree>
    <p:extLst>
      <p:ext uri="{BB962C8B-B14F-4D97-AF65-F5344CB8AC3E}">
        <p14:creationId xmlns:p14="http://schemas.microsoft.com/office/powerpoint/2010/main" val="90267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11AA27-4D5E-E1BB-4940-7F7CCA36C166}"/>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Uitgangspunten techniekopties Nieuw-Dokkum</a:t>
            </a:r>
          </a:p>
        </p:txBody>
      </p:sp>
      <p:sp>
        <p:nvSpPr>
          <p:cNvPr id="24" name="Tekstvak 23">
            <a:extLst>
              <a:ext uri="{FF2B5EF4-FFF2-40B4-BE49-F238E27FC236}">
                <a16:creationId xmlns:a16="http://schemas.microsoft.com/office/drawing/2014/main" id="{71D31501-E4E4-5723-37A5-14A4B6A8A4B7}"/>
              </a:ext>
            </a:extLst>
          </p:cNvPr>
          <p:cNvSpPr txBox="1"/>
          <p:nvPr/>
        </p:nvSpPr>
        <p:spPr>
          <a:xfrm>
            <a:off x="384048" y="1209466"/>
            <a:ext cx="10643181" cy="375487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lang="nl-NL" sz="1400" b="1" dirty="0">
                <a:solidFill>
                  <a:prstClr val="black"/>
                </a:solidFill>
                <a:latin typeface="Ubuntu" panose="020B0504030602030204" pitchFamily="34" charset="0"/>
              </a:rPr>
              <a:t>Warmteketel</a:t>
            </a:r>
            <a:endParaRPr kumimoji="0" lang="nl-NL" sz="1400" b="1" i="0" u="none" strike="noStrike" kern="1200" cap="none" spc="0" normalizeH="0" baseline="0" noProof="0" dirty="0">
              <a:ln>
                <a:noFill/>
              </a:ln>
              <a:solidFill>
                <a:prstClr val="black"/>
              </a:solidFill>
              <a:effectLst/>
              <a:uLnTx/>
              <a:uFillTx/>
              <a:latin typeface="Ubuntu" panose="020B0504030602030204" pitchFamily="34" charset="0"/>
            </a:endParaRP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rPr>
              <a:t>Aansluiting op een lage temperatuur warmtenet (50°C)</a:t>
            </a:r>
            <a:endParaRPr lang="nl-NL" sz="1400" dirty="0">
              <a:solidFill>
                <a:prstClr val="black"/>
              </a:solidFill>
              <a:latin typeface="Ubuntu" panose="020B0504030602030204" pitchFamily="34" charset="0"/>
            </a:endParaRP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rPr>
              <a:t>Booster in de woning voor </a:t>
            </a:r>
            <a:r>
              <a:rPr lang="nl-NL" sz="1400" dirty="0">
                <a:solidFill>
                  <a:prstClr val="black"/>
                </a:solidFill>
                <a:latin typeface="Ubuntu" panose="020B0504030602030204" pitchFamily="34" charset="0"/>
              </a:rPr>
              <a:t>na</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rPr>
              <a:t>verwarmen warm tapwater (naar 60°C)</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Bron warmtenet: 4 grote lucht-waterwarmtepompen met waterbuffers in de wijk</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rPr>
              <a:t>1b: met toevoeging van 7 PV-panelen op eigen dak</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ndParaRP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startAt="2"/>
              <a:tabLst/>
              <a:defRPr/>
            </a:pPr>
            <a:r>
              <a:rPr lang="nl-NL" sz="1400" b="1" dirty="0">
                <a:solidFill>
                  <a:prstClr val="black"/>
                </a:solidFill>
                <a:latin typeface="Ubuntu" panose="020B0504030602030204" pitchFamily="34" charset="0"/>
              </a:rPr>
              <a:t>Lucht-waterwarmtepomp</a:t>
            </a:r>
            <a:endParaRPr kumimoji="0" lang="nl-NL" sz="1400" b="1" i="0" u="none" strike="noStrike" kern="1200" cap="none" spc="0" normalizeH="0" baseline="0" noProof="0" dirty="0">
              <a:ln>
                <a:noFill/>
              </a:ln>
              <a:solidFill>
                <a:prstClr val="black"/>
              </a:solidFill>
              <a:effectLst/>
              <a:uLnTx/>
              <a:uFillTx/>
              <a:latin typeface="Ubuntu" panose="020B0504030602030204" pitchFamily="34" charset="0"/>
            </a:endParaRP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rPr>
              <a:t>Elektrisch verwarmen met als bron lucht</a:t>
            </a:r>
            <a:endParaRPr lang="nl-NL" sz="1400" dirty="0">
              <a:solidFill>
                <a:prstClr val="black"/>
              </a:solidFill>
              <a:latin typeface="Ubuntu" panose="020B0504030602030204" pitchFamily="34" charset="0"/>
            </a:endParaRP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rPr>
              <a:t>Warmtepomp aan de buitenzijde van de woning</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err="1">
                <a:solidFill>
                  <a:prstClr val="black"/>
                </a:solidFill>
                <a:latin typeface="Ubuntu" panose="020B0504030602030204" pitchFamily="34" charset="0"/>
              </a:rPr>
              <a:t>Binnendeel</a:t>
            </a:r>
            <a:r>
              <a:rPr lang="nl-NL" sz="1400" dirty="0">
                <a:solidFill>
                  <a:prstClr val="black"/>
                </a:solidFill>
                <a:latin typeface="Ubuntu" panose="020B0504030602030204" pitchFamily="34" charset="0"/>
              </a:rPr>
              <a:t> met boiler (&gt; 180 liter) en buffervat</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rPr>
              <a:t>2</a:t>
            </a:r>
            <a:r>
              <a:rPr lang="nl-NL" sz="1400" dirty="0">
                <a:solidFill>
                  <a:prstClr val="black"/>
                </a:solidFill>
                <a:latin typeface="Ubuntu" panose="020B0504030602030204" pitchFamily="34" charset="0"/>
              </a:rPr>
              <a:t>b: met toevoeging van 7 PV-panelen op eigen dak</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ndParaRP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endParaRPr lang="nl-NL" sz="1400" dirty="0">
              <a:solidFill>
                <a:prstClr val="black"/>
              </a:solidFill>
              <a:latin typeface="Ubuntu" panose="020B0504030602030204" pitchFamily="34" charset="0"/>
            </a:endParaRP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startAt="2"/>
              <a:tabLst/>
              <a:defRPr/>
            </a:pPr>
            <a:r>
              <a:rPr kumimoji="0" lang="nl-NL" sz="1400" b="1" i="0" u="none" strike="noStrike" kern="1200" cap="none" spc="0" normalizeH="0" baseline="0" noProof="0" dirty="0">
                <a:ln>
                  <a:noFill/>
                </a:ln>
                <a:solidFill>
                  <a:prstClr val="black"/>
                </a:solidFill>
                <a:effectLst/>
                <a:uLnTx/>
                <a:uFillTx/>
                <a:latin typeface="Ubuntu" panose="020B0504030602030204" pitchFamily="34" charset="0"/>
              </a:rPr>
              <a:t>Warmtepomppaneel</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Elektrisch verwarmen met als bron PVT-panelen</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6 tot 8 PVT-panelen op het dak</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Water-waterwarmtepomp binnen met boiler (&gt; 180 liter) en buffervat</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endParaRPr lang="nl-NL" sz="1400" dirty="0">
              <a:solidFill>
                <a:prstClr val="black"/>
              </a:solidFill>
              <a:latin typeface="Ubuntu" panose="020B0504030602030204" pitchFamily="34" charset="0"/>
            </a:endParaRPr>
          </a:p>
        </p:txBody>
      </p:sp>
      <p:sp>
        <p:nvSpPr>
          <p:cNvPr id="3" name="Tekstvak 2">
            <a:extLst>
              <a:ext uri="{FF2B5EF4-FFF2-40B4-BE49-F238E27FC236}">
                <a16:creationId xmlns:a16="http://schemas.microsoft.com/office/drawing/2014/main" id="{1991B332-86B7-2080-F903-9CBEB3FF7349}"/>
              </a:ext>
            </a:extLst>
          </p:cNvPr>
          <p:cNvSpPr txBox="1"/>
          <p:nvPr/>
        </p:nvSpPr>
        <p:spPr>
          <a:xfrm>
            <a:off x="384048" y="5054024"/>
            <a:ext cx="10378440" cy="1600438"/>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rgbClr val="5DBE7F"/>
              </a:buClr>
              <a:buSzTx/>
              <a:tabLst/>
              <a:defRPr/>
            </a:pPr>
            <a:r>
              <a:rPr kumimoji="0" lang="nl-NL" sz="1400" b="1" i="0" u="none" strike="noStrike" kern="1200" cap="none" spc="0" normalizeH="0" baseline="0" noProof="0" dirty="0">
                <a:ln>
                  <a:noFill/>
                </a:ln>
                <a:solidFill>
                  <a:prstClr val="black"/>
                </a:solidFill>
                <a:effectLst/>
                <a:uLnTx/>
                <a:uFillTx/>
                <a:latin typeface="Ubuntu" panose="020B0504030602030204" pitchFamily="34" charset="0"/>
              </a:rPr>
              <a:t>Voor alle techniekopties:</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Isolatie en ventilatie van de woningen volgens de Standaard voor Woningisolatie</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Verwarmingstemperatuur in de woning 50°C</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Systemen geschikt voor verwarming én warm tapwater</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Mogelijk met de bestaande radiatoren of vloerverwarming</a:t>
            </a:r>
          </a:p>
          <a:p>
            <a:pPr marL="742950" marR="0" lvl="1"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Gasaansluiting kan na volledige verduurzaming verwijderd worden</a:t>
            </a:r>
          </a:p>
          <a:p>
            <a:endParaRPr lang="nl-NL" sz="1400" b="1" dirty="0">
              <a:latin typeface="Ubuntu" panose="020B0504030602030204" pitchFamily="34" charset="0"/>
            </a:endParaRPr>
          </a:p>
        </p:txBody>
      </p:sp>
      <p:pic>
        <p:nvPicPr>
          <p:cNvPr id="5" name="Afbeelding 4">
            <a:extLst>
              <a:ext uri="{FF2B5EF4-FFF2-40B4-BE49-F238E27FC236}">
                <a16:creationId xmlns:a16="http://schemas.microsoft.com/office/drawing/2014/main" id="{1EA6FD85-2A85-4632-1FBD-BBC0D58FEF00}"/>
              </a:ext>
            </a:extLst>
          </p:cNvPr>
          <p:cNvPicPr>
            <a:picLocks noChangeAspect="1"/>
          </p:cNvPicPr>
          <p:nvPr/>
        </p:nvPicPr>
        <p:blipFill>
          <a:blip r:embed="rId3"/>
          <a:stretch>
            <a:fillRect/>
          </a:stretch>
        </p:blipFill>
        <p:spPr>
          <a:xfrm>
            <a:off x="10158686" y="984932"/>
            <a:ext cx="1598232" cy="1298127"/>
          </a:xfrm>
          <a:prstGeom prst="rect">
            <a:avLst/>
          </a:prstGeom>
        </p:spPr>
      </p:pic>
      <p:pic>
        <p:nvPicPr>
          <p:cNvPr id="6" name="Afbeelding 5">
            <a:extLst>
              <a:ext uri="{FF2B5EF4-FFF2-40B4-BE49-F238E27FC236}">
                <a16:creationId xmlns:a16="http://schemas.microsoft.com/office/drawing/2014/main" id="{3CBD5A45-6443-A6A1-35AA-5DFC492C9A94}"/>
              </a:ext>
            </a:extLst>
          </p:cNvPr>
          <p:cNvPicPr>
            <a:picLocks noChangeAspect="1"/>
          </p:cNvPicPr>
          <p:nvPr/>
        </p:nvPicPr>
        <p:blipFill>
          <a:blip r:embed="rId4"/>
          <a:stretch>
            <a:fillRect/>
          </a:stretch>
        </p:blipFill>
        <p:spPr>
          <a:xfrm>
            <a:off x="7274963" y="1567154"/>
            <a:ext cx="2771774" cy="3919758"/>
          </a:xfrm>
          <a:prstGeom prst="rect">
            <a:avLst/>
          </a:prstGeom>
        </p:spPr>
      </p:pic>
      <p:pic>
        <p:nvPicPr>
          <p:cNvPr id="7" name="Afbeelding 6">
            <a:extLst>
              <a:ext uri="{FF2B5EF4-FFF2-40B4-BE49-F238E27FC236}">
                <a16:creationId xmlns:a16="http://schemas.microsoft.com/office/drawing/2014/main" id="{094F0836-31C7-C92F-797C-2B04C305F164}"/>
              </a:ext>
            </a:extLst>
          </p:cNvPr>
          <p:cNvPicPr>
            <a:picLocks noChangeAspect="1"/>
          </p:cNvPicPr>
          <p:nvPr/>
        </p:nvPicPr>
        <p:blipFill>
          <a:blip r:embed="rId5"/>
          <a:stretch>
            <a:fillRect/>
          </a:stretch>
        </p:blipFill>
        <p:spPr>
          <a:xfrm>
            <a:off x="8468113" y="3965206"/>
            <a:ext cx="3285165" cy="2669678"/>
          </a:xfrm>
          <a:prstGeom prst="rect">
            <a:avLst/>
          </a:prstGeom>
        </p:spPr>
      </p:pic>
      <p:sp>
        <p:nvSpPr>
          <p:cNvPr id="9" name="Tekstvak 8">
            <a:extLst>
              <a:ext uri="{FF2B5EF4-FFF2-40B4-BE49-F238E27FC236}">
                <a16:creationId xmlns:a16="http://schemas.microsoft.com/office/drawing/2014/main" id="{9787ABDA-6220-3839-F4F1-D9C915240349}"/>
              </a:ext>
            </a:extLst>
          </p:cNvPr>
          <p:cNvSpPr txBox="1"/>
          <p:nvPr/>
        </p:nvSpPr>
        <p:spPr>
          <a:xfrm>
            <a:off x="9631329" y="1396088"/>
            <a:ext cx="289576" cy="40011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rgbClr val="5DBE7F"/>
              </a:buClr>
              <a:buSzTx/>
              <a:tabLst/>
              <a:defRPr/>
            </a:pPr>
            <a:r>
              <a:rPr lang="nl-NL" sz="2000" b="1" dirty="0">
                <a:solidFill>
                  <a:srgbClr val="5DBE7F"/>
                </a:solidFill>
                <a:latin typeface="Ubuntu" panose="020B0504030602030204" pitchFamily="34" charset="0"/>
              </a:rPr>
              <a:t>1</a:t>
            </a:r>
          </a:p>
        </p:txBody>
      </p:sp>
      <p:sp>
        <p:nvSpPr>
          <p:cNvPr id="10" name="Tekstvak 9">
            <a:extLst>
              <a:ext uri="{FF2B5EF4-FFF2-40B4-BE49-F238E27FC236}">
                <a16:creationId xmlns:a16="http://schemas.microsoft.com/office/drawing/2014/main" id="{3A66C60F-9B68-28EF-E560-74F3D8359EBE}"/>
              </a:ext>
            </a:extLst>
          </p:cNvPr>
          <p:cNvSpPr txBox="1"/>
          <p:nvPr/>
        </p:nvSpPr>
        <p:spPr>
          <a:xfrm>
            <a:off x="8178537" y="3050882"/>
            <a:ext cx="289576" cy="40011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rgbClr val="5DBE7F"/>
              </a:buClr>
              <a:buSzTx/>
              <a:tabLst/>
              <a:defRPr/>
            </a:pPr>
            <a:r>
              <a:rPr lang="nl-NL" sz="2000" b="1" dirty="0">
                <a:solidFill>
                  <a:srgbClr val="5DBE7F"/>
                </a:solidFill>
                <a:latin typeface="Ubuntu" panose="020B0504030602030204" pitchFamily="34" charset="0"/>
              </a:rPr>
              <a:t>2</a:t>
            </a:r>
          </a:p>
        </p:txBody>
      </p:sp>
      <p:sp>
        <p:nvSpPr>
          <p:cNvPr id="11" name="Tekstvak 10">
            <a:extLst>
              <a:ext uri="{FF2B5EF4-FFF2-40B4-BE49-F238E27FC236}">
                <a16:creationId xmlns:a16="http://schemas.microsoft.com/office/drawing/2014/main" id="{AF3E7B84-6267-9DD2-CE31-1B2CD2366946}"/>
              </a:ext>
            </a:extLst>
          </p:cNvPr>
          <p:cNvSpPr txBox="1"/>
          <p:nvPr/>
        </p:nvSpPr>
        <p:spPr>
          <a:xfrm>
            <a:off x="10151420" y="4553607"/>
            <a:ext cx="289576" cy="40011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rgbClr val="5DBE7F"/>
              </a:buClr>
              <a:buSzTx/>
              <a:tabLst/>
              <a:defRPr/>
            </a:pPr>
            <a:r>
              <a:rPr lang="nl-NL" sz="2000" b="1" dirty="0">
                <a:solidFill>
                  <a:srgbClr val="5DBE7F"/>
                </a:solidFill>
                <a:latin typeface="Ubuntu" panose="020B0504030602030204" pitchFamily="34" charset="0"/>
              </a:rPr>
              <a:t>3</a:t>
            </a:r>
          </a:p>
        </p:txBody>
      </p:sp>
    </p:spTree>
    <p:extLst>
      <p:ext uri="{BB962C8B-B14F-4D97-AF65-F5344CB8AC3E}">
        <p14:creationId xmlns:p14="http://schemas.microsoft.com/office/powerpoint/2010/main" val="2074065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11AA27-4D5E-E1BB-4940-7F7CCA36C166}"/>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Participatie bewoners</a:t>
            </a:r>
          </a:p>
        </p:txBody>
      </p:sp>
      <p:sp>
        <p:nvSpPr>
          <p:cNvPr id="8" name="Tekstvak 7">
            <a:extLst>
              <a:ext uri="{FF2B5EF4-FFF2-40B4-BE49-F238E27FC236}">
                <a16:creationId xmlns:a16="http://schemas.microsoft.com/office/drawing/2014/main" id="{EB0FF1B0-5E06-0B43-5126-FBC01035280F}"/>
              </a:ext>
            </a:extLst>
          </p:cNvPr>
          <p:cNvSpPr txBox="1"/>
          <p:nvPr/>
        </p:nvSpPr>
        <p:spPr>
          <a:xfrm>
            <a:off x="4315733" y="545350"/>
            <a:ext cx="5177767" cy="954107"/>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Informatiebladen met uitleg over de 3 technieken</a:t>
            </a:r>
          </a:p>
          <a:p>
            <a:pPr marL="285750" marR="0" lvl="0" indent="-285750"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Warmtecafé 18 maart (middag en avond)</a:t>
            </a:r>
          </a:p>
          <a:p>
            <a:pPr marL="285750" marR="0" lvl="0" indent="-285750"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Elke week spreekuur op het gemeentehuis</a:t>
            </a:r>
          </a:p>
          <a:p>
            <a:pPr marL="285750" marR="0" lvl="0" indent="-285750"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b="1" dirty="0">
                <a:solidFill>
                  <a:srgbClr val="EE7F00"/>
                </a:solidFill>
                <a:latin typeface="Ubuntu" panose="020B0504030602030204" pitchFamily="34" charset="0"/>
              </a:rPr>
              <a:t>Geïnformeerde keuze onderzoek (Hanze)</a:t>
            </a:r>
          </a:p>
        </p:txBody>
      </p:sp>
      <p:pic>
        <p:nvPicPr>
          <p:cNvPr id="13" name="Afbeelding 12">
            <a:extLst>
              <a:ext uri="{FF2B5EF4-FFF2-40B4-BE49-F238E27FC236}">
                <a16:creationId xmlns:a16="http://schemas.microsoft.com/office/drawing/2014/main" id="{CE80909D-20F8-8F00-B550-FD78EF3AD186}"/>
              </a:ext>
            </a:extLst>
          </p:cNvPr>
          <p:cNvPicPr>
            <a:picLocks noChangeAspect="1"/>
          </p:cNvPicPr>
          <p:nvPr/>
        </p:nvPicPr>
        <p:blipFill>
          <a:blip r:embed="rId3"/>
          <a:stretch>
            <a:fillRect/>
          </a:stretch>
        </p:blipFill>
        <p:spPr>
          <a:xfrm>
            <a:off x="384048" y="1663557"/>
            <a:ext cx="3323933" cy="4829318"/>
          </a:xfrm>
          <a:prstGeom prst="rect">
            <a:avLst/>
          </a:prstGeom>
        </p:spPr>
      </p:pic>
      <p:pic>
        <p:nvPicPr>
          <p:cNvPr id="17" name="Afbeelding 16">
            <a:extLst>
              <a:ext uri="{FF2B5EF4-FFF2-40B4-BE49-F238E27FC236}">
                <a16:creationId xmlns:a16="http://schemas.microsoft.com/office/drawing/2014/main" id="{4CD5EA73-AE1B-6A75-E1C6-DC47F359286C}"/>
              </a:ext>
            </a:extLst>
          </p:cNvPr>
          <p:cNvPicPr>
            <a:picLocks noChangeAspect="1"/>
          </p:cNvPicPr>
          <p:nvPr/>
        </p:nvPicPr>
        <p:blipFill>
          <a:blip r:embed="rId4"/>
          <a:stretch>
            <a:fillRect/>
          </a:stretch>
        </p:blipFill>
        <p:spPr>
          <a:xfrm>
            <a:off x="8476439" y="1663556"/>
            <a:ext cx="3331513" cy="4829318"/>
          </a:xfrm>
          <a:prstGeom prst="rect">
            <a:avLst/>
          </a:prstGeom>
        </p:spPr>
      </p:pic>
      <p:pic>
        <p:nvPicPr>
          <p:cNvPr id="19" name="Afbeelding 18">
            <a:extLst>
              <a:ext uri="{FF2B5EF4-FFF2-40B4-BE49-F238E27FC236}">
                <a16:creationId xmlns:a16="http://schemas.microsoft.com/office/drawing/2014/main" id="{3DF4500F-DF36-76B8-5BCF-A827CB077711}"/>
              </a:ext>
            </a:extLst>
          </p:cNvPr>
          <p:cNvPicPr>
            <a:picLocks noChangeAspect="1"/>
          </p:cNvPicPr>
          <p:nvPr/>
        </p:nvPicPr>
        <p:blipFill>
          <a:blip r:embed="rId5"/>
          <a:stretch>
            <a:fillRect/>
          </a:stretch>
        </p:blipFill>
        <p:spPr>
          <a:xfrm>
            <a:off x="4434033" y="1661064"/>
            <a:ext cx="3323933" cy="4831810"/>
          </a:xfrm>
          <a:prstGeom prst="rect">
            <a:avLst/>
          </a:prstGeom>
        </p:spPr>
      </p:pic>
      <p:pic>
        <p:nvPicPr>
          <p:cNvPr id="1026" name="Picture 2" descr="Het logo van de Hanze | Hanze">
            <a:extLst>
              <a:ext uri="{FF2B5EF4-FFF2-40B4-BE49-F238E27FC236}">
                <a16:creationId xmlns:a16="http://schemas.microsoft.com/office/drawing/2014/main" id="{96158298-3B2B-9074-DE19-1EE823FA8A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59307" y="645074"/>
            <a:ext cx="2328828" cy="754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918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44E06099-A87E-9395-AF87-7868C67C0002}"/>
              </a:ext>
            </a:extLst>
          </p:cNvPr>
          <p:cNvSpPr txBox="1"/>
          <p:nvPr/>
        </p:nvSpPr>
        <p:spPr>
          <a:xfrm>
            <a:off x="384048" y="1179587"/>
            <a:ext cx="9263805" cy="569386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lang="nl-NL" sz="1400" b="1" dirty="0">
                <a:solidFill>
                  <a:prstClr val="black"/>
                </a:solidFill>
                <a:latin typeface="Ubuntu" panose="020B0504030602030204" pitchFamily="34" charset="0"/>
              </a:rPr>
              <a:t>Investering na subsidie: </a:t>
            </a:r>
            <a:r>
              <a:rPr lang="nl-NL" sz="1400" dirty="0">
                <a:solidFill>
                  <a:prstClr val="black"/>
                </a:solidFill>
                <a:latin typeface="Ubuntu" panose="020B0504030602030204" pitchFamily="34" charset="0"/>
              </a:rPr>
              <a:t>de gemiddelde hoogte van de investeringen van de techniekkeuze </a:t>
            </a:r>
            <a:r>
              <a:rPr lang="nl-NL" sz="1400" u="sng" dirty="0">
                <a:solidFill>
                  <a:prstClr val="black"/>
                </a:solidFill>
                <a:latin typeface="Ubuntu" panose="020B0504030602030204" pitchFamily="34" charset="0"/>
              </a:rPr>
              <a:t>voor de woning</a:t>
            </a:r>
            <a:r>
              <a:rPr lang="nl-NL" sz="1400" dirty="0">
                <a:solidFill>
                  <a:prstClr val="black"/>
                </a:solidFill>
                <a:latin typeface="Ubuntu" panose="020B0504030602030204" pitchFamily="34" charset="0"/>
              </a:rPr>
              <a:t>, te bekostigen door de eigenaar van de woning en na aftrek van de subsidies die mogelijk zijn. Het gaat hierbij om de landelijke ISDE-subsidie voor duurzame installaties en PAW-subsidie uit de rijksbijdrage voor Schiermonnikoog. Prijspeil maart 2024.</a:t>
            </a: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kumimoji="0" lang="nl-NL" sz="1400" b="1"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Energielasten: </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totale kosten voor energie en (groot) onderhoud van de techniekkeuze </a:t>
            </a:r>
            <a:r>
              <a:rPr kumimoji="0" lang="nl-NL" sz="1400" b="0" i="0" u="sng" strike="noStrike" kern="1200" cap="none" spc="0" normalizeH="0" baseline="0" noProof="0" dirty="0">
                <a:ln>
                  <a:noFill/>
                </a:ln>
                <a:solidFill>
                  <a:prstClr val="black"/>
                </a:solidFill>
                <a:effectLst/>
                <a:uLnTx/>
                <a:uFillTx/>
                <a:latin typeface="Ubuntu" panose="020B0504030602030204" pitchFamily="34" charset="0"/>
                <a:ea typeface="+mn-ea"/>
                <a:cs typeface="+mn-cs"/>
              </a:rPr>
              <a:t>voor de bewoner</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a:t>
            </a:r>
            <a:r>
              <a:rPr lang="nl-NL" sz="1400" dirty="0">
                <a:solidFill>
                  <a:prstClr val="black"/>
                </a:solidFill>
                <a:latin typeface="Ubuntu" panose="020B0504030602030204" pitchFamily="34" charset="0"/>
              </a:rPr>
              <a:t>per maand</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met een levensduur van 30 jaar voor het betreffende systeem. Prijspeil </a:t>
            </a:r>
            <a:r>
              <a:rPr lang="nl-NL" sz="1400" dirty="0">
                <a:solidFill>
                  <a:prstClr val="black"/>
                </a:solidFill>
                <a:latin typeface="Ubuntu" panose="020B0504030602030204" pitchFamily="34" charset="0"/>
              </a:rPr>
              <a:t>oktober</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2024 en </a:t>
            </a:r>
            <a:r>
              <a:rPr kumimoji="0" lang="nl-NL" sz="1400" b="1" i="0" u="none" strike="noStrike" kern="1200" cap="none" spc="0" normalizeH="0" baseline="0" noProof="0" dirty="0">
                <a:ln>
                  <a:noFill/>
                </a:ln>
                <a:solidFill>
                  <a:srgbClr val="5DBE7F"/>
                </a:solidFill>
                <a:effectLst/>
                <a:uLnTx/>
                <a:uFillTx/>
                <a:latin typeface="Ubuntu" panose="020B0504030602030204" pitchFamily="34" charset="0"/>
                <a:ea typeface="+mn-ea"/>
                <a:cs typeface="+mn-cs"/>
              </a:rPr>
              <a:t>zonder de mogelijkheid om stroom te salderen</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(voornemen Kabinet-Schoof per 1-1-2027).</a:t>
            </a:r>
            <a:endParaRPr kumimoji="0" lang="nl-NL" sz="10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lang="nl-NL" sz="1400" b="1" dirty="0">
                <a:solidFill>
                  <a:prstClr val="black"/>
                </a:solidFill>
                <a:latin typeface="Ubuntu" panose="020B0504030602030204" pitchFamily="34" charset="0"/>
              </a:rPr>
              <a:t>Piekvermogen (A-10W55):</a:t>
            </a:r>
            <a:r>
              <a:rPr lang="nl-NL" sz="1400" dirty="0">
                <a:solidFill>
                  <a:prstClr val="black"/>
                </a:solidFill>
                <a:latin typeface="Ubuntu" panose="020B0504030602030204" pitchFamily="34" charset="0"/>
              </a:rPr>
              <a:t> het elektrisch vermogen wat het systeem van de techniekkeuze heeft in </a:t>
            </a:r>
            <a:r>
              <a:rPr lang="nl-NL" sz="1400">
                <a:solidFill>
                  <a:prstClr val="black"/>
                </a:solidFill>
                <a:latin typeface="Ubuntu" panose="020B0504030602030204" pitchFamily="34" charset="0"/>
              </a:rPr>
              <a:t>winterse omstandigheden (-</a:t>
            </a:r>
            <a:r>
              <a:rPr lang="nl-NL" sz="1400" dirty="0">
                <a:solidFill>
                  <a:prstClr val="black"/>
                </a:solidFill>
                <a:latin typeface="Ubuntu" panose="020B0504030602030204" pitchFamily="34" charset="0"/>
              </a:rPr>
              <a:t>10°C) en een verwarmingstemperatuur van 55° Celsius.</a:t>
            </a: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kumimoji="0" lang="nl-NL" sz="1400" b="1"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CO2-reductie</a:t>
            </a:r>
            <a:r>
              <a:rPr lang="nl-NL" sz="1400" b="1" dirty="0">
                <a:solidFill>
                  <a:prstClr val="black"/>
                </a:solidFill>
                <a:latin typeface="Ubuntu" panose="020B0504030602030204" pitchFamily="34" charset="0"/>
              </a:rPr>
              <a:t> (WTW): </a:t>
            </a:r>
            <a:r>
              <a:rPr lang="nl-NL" sz="1400" dirty="0">
                <a:solidFill>
                  <a:prstClr val="black"/>
                </a:solidFill>
                <a:latin typeface="Ubuntu" panose="020B0504030602030204" pitchFamily="34" charset="0"/>
              </a:rPr>
              <a:t>de jaarlijkse CO2-reductie ‘well </a:t>
            </a:r>
            <a:r>
              <a:rPr lang="nl-NL" sz="1400" dirty="0" err="1">
                <a:solidFill>
                  <a:prstClr val="black"/>
                </a:solidFill>
                <a:latin typeface="Ubuntu" panose="020B0504030602030204" pitchFamily="34" charset="0"/>
              </a:rPr>
              <a:t>to</a:t>
            </a:r>
            <a:r>
              <a:rPr lang="nl-NL" sz="1400" dirty="0">
                <a:solidFill>
                  <a:prstClr val="black"/>
                </a:solidFill>
                <a:latin typeface="Ubuntu" panose="020B0504030602030204" pitchFamily="34" charset="0"/>
              </a:rPr>
              <a:t> </a:t>
            </a:r>
            <a:r>
              <a:rPr lang="nl-NL" sz="1400" dirty="0" err="1">
                <a:solidFill>
                  <a:prstClr val="black"/>
                </a:solidFill>
                <a:latin typeface="Ubuntu" panose="020B0504030602030204" pitchFamily="34" charset="0"/>
              </a:rPr>
              <a:t>wheel</a:t>
            </a:r>
            <a:r>
              <a:rPr lang="nl-NL" sz="1400" dirty="0">
                <a:solidFill>
                  <a:prstClr val="black"/>
                </a:solidFill>
                <a:latin typeface="Ubuntu" panose="020B0504030602030204" pitchFamily="34" charset="0"/>
              </a:rPr>
              <a:t> (WTW)’ ten opzichte van verwarming op aardgas (1.200 m3 per jaar = 2.730 kg CO2-uitstoot per jaar). WTW is de uitstoot die vrijkomt bij het productieproces van de betreffende energiebron tot en met het verwarmen van de huizen/gebouwen. Percentage benutting eigen </a:t>
            </a:r>
            <a:r>
              <a:rPr lang="nl-NL" sz="1400" dirty="0" err="1">
                <a:solidFill>
                  <a:prstClr val="black"/>
                </a:solidFill>
                <a:latin typeface="Ubuntu" panose="020B0504030602030204" pitchFamily="34" charset="0"/>
              </a:rPr>
              <a:t>stroomopwek</a:t>
            </a:r>
            <a:r>
              <a:rPr lang="nl-NL" sz="1400" dirty="0">
                <a:solidFill>
                  <a:prstClr val="black"/>
                </a:solidFill>
                <a:latin typeface="Ubuntu" panose="020B0504030602030204" pitchFamily="34" charset="0"/>
              </a:rPr>
              <a:t>: 30% (vraag-aanbod warmte vs. zonnestroom).</a:t>
            </a: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kumimoji="0" lang="nl-NL" sz="1400" b="1"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Brongeluid:</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het geluidsvermogen van de broninstallatie van de techniekkeuze, uitgedrukt in dB(A) en gemeten direct naast de installatie volgens CE-label. </a:t>
            </a: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lang="nl-NL" sz="1400" b="1" dirty="0">
                <a:solidFill>
                  <a:prstClr val="black"/>
                </a:solidFill>
                <a:latin typeface="Ubuntu" panose="020B0504030602030204" pitchFamily="34" charset="0"/>
              </a:rPr>
              <a:t>Ruimtelijke impact in/om de woning: </a:t>
            </a:r>
            <a:r>
              <a:rPr lang="nl-NL" sz="1400" dirty="0">
                <a:solidFill>
                  <a:prstClr val="black"/>
                </a:solidFill>
                <a:latin typeface="Ubuntu" panose="020B0504030602030204" pitchFamily="34" charset="0"/>
              </a:rPr>
              <a:t>de omvang van de benodigde ruimte van de gehele installatie in de woning en in de tuin van de woning.</a:t>
            </a: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kumimoji="0" lang="nl-NL" sz="1400" b="1"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Ruimtelijke impact in de wijk:</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de mate waarin de techniekkeuze invloed heeft op de openbare ruimte en ruimtelijke kwaliteit in de wijk. Bijvoorbeeld door het plaatsen van warmtepompen, zonnepanelen, collectieve installaties en extra transformator huisjes.</a:t>
            </a: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lang="nl-NL" sz="1400" b="1" dirty="0">
                <a:solidFill>
                  <a:prstClr val="black"/>
                </a:solidFill>
                <a:latin typeface="Ubuntu" panose="020B0504030602030204" pitchFamily="34" charset="0"/>
              </a:rPr>
              <a:t>Uitbreidbaarheid buiten Nieuw-Dokkum:</a:t>
            </a:r>
            <a:r>
              <a:rPr lang="nl-NL" sz="1400" dirty="0">
                <a:solidFill>
                  <a:prstClr val="black"/>
                </a:solidFill>
                <a:latin typeface="Ubuntu" panose="020B0504030602030204" pitchFamily="34" charset="0"/>
              </a:rPr>
              <a:t> de mate waarin de techniekkeuze ook toepasbaar is voor andere delen van het dorp Schiermonnikoog en dan met name voor de woningen die na 1945 gebouwd zijn (circa 270 woningen buiten Nieuw-Dokkum).</a:t>
            </a:r>
          </a:p>
          <a:p>
            <a:pPr marL="342900" marR="0" lvl="0" indent="-342900" algn="l" defTabSz="914400" rtl="0" eaLnBrk="1" fontAlgn="auto" latinLnBrk="0" hangingPunct="1">
              <a:lnSpc>
                <a:spcPct val="100000"/>
              </a:lnSpc>
              <a:spcBef>
                <a:spcPts val="0"/>
              </a:spcBef>
              <a:spcAft>
                <a:spcPts val="0"/>
              </a:spcAft>
              <a:buClr>
                <a:srgbClr val="5DBE7F"/>
              </a:buClr>
              <a:buSzTx/>
              <a:buFont typeface="+mj-lt"/>
              <a:buAutoNum type="arabicPeriod"/>
              <a:tabLst/>
              <a:defRPr/>
            </a:pPr>
            <a:r>
              <a:rPr kumimoji="0" lang="nl-NL" sz="1400" b="1"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Beoogd effect op Nederlands energiebeleid: </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mate </a:t>
            </a:r>
            <a:r>
              <a:rPr kumimoji="0" lang="nl-NL" sz="1400" b="0" i="0" u="none" strike="noStrike" kern="1200" cap="none" spc="0" normalizeH="0" baseline="0" noProof="0" dirty="0" err="1">
                <a:ln>
                  <a:noFill/>
                </a:ln>
                <a:solidFill>
                  <a:prstClr val="black"/>
                </a:solidFill>
                <a:effectLst/>
                <a:uLnTx/>
                <a:uFillTx/>
                <a:latin typeface="Ubuntu" panose="020B0504030602030204" pitchFamily="34" charset="0"/>
                <a:ea typeface="+mn-ea"/>
                <a:cs typeface="+mn-cs"/>
              </a:rPr>
              <a:t>waari</a:t>
            </a:r>
            <a:r>
              <a:rPr lang="nl-NL" sz="1400" dirty="0">
                <a:solidFill>
                  <a:prstClr val="black"/>
                </a:solidFill>
                <a:latin typeface="Ubuntu" panose="020B0504030602030204" pitchFamily="34" charset="0"/>
              </a:rPr>
              <a:t>n de techniekkeuze bijdraagt aan actueel energiebeleid van de Rijksoverheid.</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
        <p:nvSpPr>
          <p:cNvPr id="4" name="Titel 1">
            <a:extLst>
              <a:ext uri="{FF2B5EF4-FFF2-40B4-BE49-F238E27FC236}">
                <a16:creationId xmlns:a16="http://schemas.microsoft.com/office/drawing/2014/main" id="{BE9F5B5A-EA04-0AF1-0AC6-3FF80A27B987}"/>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Technische analyse op basis van 9 criteria</a:t>
            </a:r>
          </a:p>
        </p:txBody>
      </p:sp>
      <p:pic>
        <p:nvPicPr>
          <p:cNvPr id="12" name="Graphic 11" descr="Meter met effen opvulling">
            <a:extLst>
              <a:ext uri="{FF2B5EF4-FFF2-40B4-BE49-F238E27FC236}">
                <a16:creationId xmlns:a16="http://schemas.microsoft.com/office/drawing/2014/main" id="{95D8519A-6E69-788C-63EF-1F4C3B0E2A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60090" y="-9222"/>
            <a:ext cx="1188809" cy="1188809"/>
          </a:xfrm>
          <a:prstGeom prst="rect">
            <a:avLst/>
          </a:prstGeom>
        </p:spPr>
      </p:pic>
    </p:spTree>
    <p:extLst>
      <p:ext uri="{BB962C8B-B14F-4D97-AF65-F5344CB8AC3E}">
        <p14:creationId xmlns:p14="http://schemas.microsoft.com/office/powerpoint/2010/main" val="2441551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8ACDF5E8-D2C9-CC57-14E5-2BA2F553EA89}"/>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Beoordelingskader techniekkeuze</a:t>
            </a:r>
          </a:p>
        </p:txBody>
      </p:sp>
      <p:sp>
        <p:nvSpPr>
          <p:cNvPr id="6" name="Tekstvak 5">
            <a:extLst>
              <a:ext uri="{FF2B5EF4-FFF2-40B4-BE49-F238E27FC236}">
                <a16:creationId xmlns:a16="http://schemas.microsoft.com/office/drawing/2014/main" id="{92F15EB6-68EA-9A87-E7DF-0A30252647F4}"/>
              </a:ext>
            </a:extLst>
          </p:cNvPr>
          <p:cNvSpPr txBox="1"/>
          <p:nvPr/>
        </p:nvSpPr>
        <p:spPr>
          <a:xfrm>
            <a:off x="384048" y="1246062"/>
            <a:ext cx="11362090" cy="4185761"/>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rgbClr val="5DBE7F"/>
              </a:buClr>
              <a:buSzTx/>
              <a:tabLst/>
              <a:defRPr/>
            </a:pPr>
            <a:r>
              <a:rPr lang="nl-NL" sz="1400" dirty="0">
                <a:solidFill>
                  <a:prstClr val="black"/>
                </a:solidFill>
                <a:latin typeface="Ubuntu" panose="020B0504030602030204" pitchFamily="34" charset="0"/>
              </a:rPr>
              <a:t>Op de volgende pagina is het beoordelingskader dan de 3 techniekkeuzes weergegeven. Hierin zijn de 9 criteria opgenomen. Voor ieder criterium heeft de werkgroep een beoordeling gemaakt op basis van de scoreverdeling (van 1 laag tot 5 hoog) zoals in het beoordelingskader weergegeven.</a:t>
            </a:r>
          </a:p>
          <a:p>
            <a:pPr marR="0" lvl="0" algn="l" defTabSz="914400" rtl="0" eaLnBrk="1" fontAlgn="auto" latinLnBrk="0" hangingPunct="1">
              <a:lnSpc>
                <a:spcPct val="100000"/>
              </a:lnSpc>
              <a:spcBef>
                <a:spcPts val="0"/>
              </a:spcBef>
              <a:spcAft>
                <a:spcPts val="0"/>
              </a:spcAft>
              <a:buClr>
                <a:srgbClr val="5DBE7F"/>
              </a:buClr>
              <a:buSzTx/>
              <a:tabLst/>
              <a:defRPr/>
            </a:pPr>
            <a:endParaRPr lang="nl-NL" sz="1400" dirty="0">
              <a:solidFill>
                <a:prstClr val="black"/>
              </a:solidFill>
              <a:latin typeface="Ubuntu" panose="020B0504030602030204" pitchFamily="34" charset="0"/>
            </a:endParaRPr>
          </a:p>
          <a:p>
            <a:pPr marR="0" lvl="0" algn="l" defTabSz="914400" rtl="0" eaLnBrk="1" fontAlgn="auto" latinLnBrk="0" hangingPunct="1">
              <a:lnSpc>
                <a:spcPct val="100000"/>
              </a:lnSpc>
              <a:spcBef>
                <a:spcPts val="0"/>
              </a:spcBef>
              <a:spcAft>
                <a:spcPts val="0"/>
              </a:spcAft>
              <a:buClr>
                <a:srgbClr val="5DBE7F"/>
              </a:buClr>
              <a:buSzTx/>
              <a:tabLst/>
              <a:defRPr/>
            </a:pPr>
            <a:r>
              <a:rPr lang="nl-NL" sz="1400" dirty="0">
                <a:solidFill>
                  <a:prstClr val="black"/>
                </a:solidFill>
                <a:latin typeface="Ubuntu" panose="020B0504030602030204" pitchFamily="34" charset="0"/>
              </a:rPr>
              <a:t>Voor elk criterium is tevens een wegingsfactor toegekend. Volgens bewonersonderzoek van Hanze (rapport 22 oktober 2024) vinden veel kopers (80%) en veel huurders (70%) geluidsoverlast het meest belangrijk. Daarom heeft het criterium brongeluid de hoogste wegingsfactor. Daarna vinden kopers (48%) en huurders (63%) de hoogte van de energierekening het meest belangrijk. En kopers vinden de aanschafkosten erg belangrijk (68%). Daarom hebben de criteria energielast en investering ook een hoge wegingsfactor. Tot slot worden de ruimte in huis (ongeveer 45% bij kopers en huurders) en de aanpassingen in de woning door kopers (52%) belangrijk gevonden.</a:t>
            </a:r>
          </a:p>
          <a:p>
            <a:pPr marR="0" lvl="0" algn="l" defTabSz="914400" rtl="0" eaLnBrk="1" fontAlgn="auto" latinLnBrk="0" hangingPunct="1">
              <a:lnSpc>
                <a:spcPct val="100000"/>
              </a:lnSpc>
              <a:spcBef>
                <a:spcPts val="0"/>
              </a:spcBef>
              <a:spcAft>
                <a:spcPts val="0"/>
              </a:spcAft>
              <a:buClr>
                <a:srgbClr val="5DBE7F"/>
              </a:buClr>
              <a:buSzTx/>
              <a:tabLst/>
              <a:defRPr/>
            </a:pPr>
            <a:endParaRPr lang="nl-NL" sz="1400" dirty="0">
              <a:solidFill>
                <a:prstClr val="black"/>
              </a:solidFill>
              <a:latin typeface="Ubuntu" panose="020B0504030602030204" pitchFamily="34" charset="0"/>
            </a:endParaRPr>
          </a:p>
          <a:p>
            <a:pPr marR="0" lvl="0" algn="l" defTabSz="914400" rtl="0" eaLnBrk="1" fontAlgn="auto" latinLnBrk="0" hangingPunct="1">
              <a:lnSpc>
                <a:spcPct val="100000"/>
              </a:lnSpc>
              <a:spcBef>
                <a:spcPts val="0"/>
              </a:spcBef>
              <a:spcAft>
                <a:spcPts val="0"/>
              </a:spcAft>
              <a:buClr>
                <a:srgbClr val="5DBE7F"/>
              </a:buClr>
              <a:buSzTx/>
              <a:tabLst/>
              <a:defRPr/>
            </a:pPr>
            <a:r>
              <a:rPr lang="nl-NL" sz="1400" dirty="0">
                <a:solidFill>
                  <a:prstClr val="black"/>
                </a:solidFill>
                <a:latin typeface="Ubuntu" panose="020B0504030602030204" pitchFamily="34" charset="0"/>
              </a:rPr>
              <a:t>Meer van technische aard zijn de criteria piekvermogen en CO2-reductie van groot belang voor het behalen van de projectdoelstellingen. Die criteria hebben daarom ook een hogere wegingsfactor. De overige criteria zijn minder belangrijk en tellen in minste mate mee.</a:t>
            </a:r>
          </a:p>
          <a:p>
            <a:pPr marR="0" lvl="0" algn="l" defTabSz="914400" rtl="0" eaLnBrk="1" fontAlgn="auto" latinLnBrk="0" hangingPunct="1">
              <a:lnSpc>
                <a:spcPct val="100000"/>
              </a:lnSpc>
              <a:spcBef>
                <a:spcPts val="0"/>
              </a:spcBef>
              <a:spcAft>
                <a:spcPts val="0"/>
              </a:spcAft>
              <a:buClr>
                <a:srgbClr val="5DBE7F"/>
              </a:buClr>
              <a:buSzTx/>
              <a:tabLst/>
              <a:defRPr/>
            </a:pPr>
            <a:endParaRPr lang="nl-NL" sz="1400" dirty="0">
              <a:solidFill>
                <a:prstClr val="black"/>
              </a:solidFill>
              <a:latin typeface="Ubuntu" panose="020B0504030602030204" pitchFamily="34" charset="0"/>
            </a:endParaRPr>
          </a:p>
          <a:p>
            <a:pPr marR="0" lvl="0" algn="l" defTabSz="914400" rtl="0" eaLnBrk="1" fontAlgn="auto" latinLnBrk="0" hangingPunct="1">
              <a:lnSpc>
                <a:spcPct val="100000"/>
              </a:lnSpc>
              <a:spcBef>
                <a:spcPts val="0"/>
              </a:spcBef>
              <a:spcAft>
                <a:spcPts val="0"/>
              </a:spcAft>
              <a:buClr>
                <a:srgbClr val="5DBE7F"/>
              </a:buClr>
              <a:buSzTx/>
              <a:tabLst/>
              <a:defRPr/>
            </a:pPr>
            <a:r>
              <a:rPr lang="nl-NL" sz="1400" b="1" dirty="0">
                <a:solidFill>
                  <a:srgbClr val="5DBE7F"/>
                </a:solidFill>
                <a:latin typeface="Ubuntu" panose="020B0504030602030204" pitchFamily="34" charset="0"/>
              </a:rPr>
              <a:t>Uit het onderzoek van Hanze</a:t>
            </a:r>
          </a:p>
          <a:p>
            <a:pPr marR="0" lvl="0" algn="l" defTabSz="914400" rtl="0" eaLnBrk="1" fontAlgn="auto" latinLnBrk="0" hangingPunct="1">
              <a:lnSpc>
                <a:spcPct val="100000"/>
              </a:lnSpc>
              <a:spcBef>
                <a:spcPts val="0"/>
              </a:spcBef>
              <a:spcAft>
                <a:spcPts val="0"/>
              </a:spcAft>
              <a:buClr>
                <a:srgbClr val="5DBE7F"/>
              </a:buClr>
              <a:buSzTx/>
              <a:tabLst/>
              <a:defRPr/>
            </a:pPr>
            <a:r>
              <a:rPr lang="nl-NL" sz="1400" dirty="0">
                <a:solidFill>
                  <a:prstClr val="black"/>
                </a:solidFill>
                <a:latin typeface="Ubuntu" panose="020B0504030602030204" pitchFamily="34" charset="0"/>
              </a:rPr>
              <a:t>Aan het onderzoek van Hanze deden 60 bewoners van de wijk Nieuw-Dokkum mee, waaronder 30 huurders en 30 eigenaar-bewoners. Respondenten zijn gemiddeld 59 jaar oud en de meeste mensen hebben een MBO (n = 20) of HBO (n = 14) opleiding afgerond. Het is relevant te bedenken dat we van degenen die niet deel hebben genomen, niet weten wat ze vinden, behalve dan van degenen die actief hun medewerking weigerden (met opgaaf van redenen in de gesprekken aan de deur). Voor huiseigenaren zijn meer aspecten opgenomen, aangezien voor hen ook de investering in de aanschaf en installatie van belang kunnen zijn, waar dat voor huurders niet van belang is.</a:t>
            </a:r>
          </a:p>
        </p:txBody>
      </p:sp>
    </p:spTree>
    <p:extLst>
      <p:ext uri="{BB962C8B-B14F-4D97-AF65-F5344CB8AC3E}">
        <p14:creationId xmlns:p14="http://schemas.microsoft.com/office/powerpoint/2010/main" val="2922354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5F663CBC-7966-BCDD-E869-79DAF3D15FD4}"/>
              </a:ext>
            </a:extLst>
          </p:cNvPr>
          <p:cNvSpPr/>
          <p:nvPr/>
        </p:nvSpPr>
        <p:spPr>
          <a:xfrm>
            <a:off x="8588829" y="2884714"/>
            <a:ext cx="3385457" cy="25627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 name="Afbeelding 1">
            <a:extLst>
              <a:ext uri="{FF2B5EF4-FFF2-40B4-BE49-F238E27FC236}">
                <a16:creationId xmlns:a16="http://schemas.microsoft.com/office/drawing/2014/main" id="{2E0095C0-6CBA-ABC8-B0E2-46D57A2C9D5C}"/>
              </a:ext>
            </a:extLst>
          </p:cNvPr>
          <p:cNvPicPr>
            <a:picLocks noChangeAspect="1"/>
          </p:cNvPicPr>
          <p:nvPr/>
        </p:nvPicPr>
        <p:blipFill>
          <a:blip r:embed="rId2"/>
          <a:stretch>
            <a:fillRect/>
          </a:stretch>
        </p:blipFill>
        <p:spPr>
          <a:xfrm>
            <a:off x="460154" y="1083337"/>
            <a:ext cx="11353894" cy="4368836"/>
          </a:xfrm>
          <a:prstGeom prst="rect">
            <a:avLst/>
          </a:prstGeom>
        </p:spPr>
      </p:pic>
      <p:sp>
        <p:nvSpPr>
          <p:cNvPr id="5" name="Titel 1">
            <a:extLst>
              <a:ext uri="{FF2B5EF4-FFF2-40B4-BE49-F238E27FC236}">
                <a16:creationId xmlns:a16="http://schemas.microsoft.com/office/drawing/2014/main" id="{8ACDF5E8-D2C9-CC57-14E5-2BA2F553EA89}"/>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Beoordelingskader techniekkeuze</a:t>
            </a:r>
          </a:p>
        </p:txBody>
      </p:sp>
    </p:spTree>
    <p:extLst>
      <p:ext uri="{BB962C8B-B14F-4D97-AF65-F5344CB8AC3E}">
        <p14:creationId xmlns:p14="http://schemas.microsoft.com/office/powerpoint/2010/main" val="657283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44E06099-A87E-9395-AF87-7868C67C0002}"/>
              </a:ext>
            </a:extLst>
          </p:cNvPr>
          <p:cNvSpPr txBox="1"/>
          <p:nvPr/>
        </p:nvSpPr>
        <p:spPr>
          <a:xfrm>
            <a:off x="384048" y="1246062"/>
            <a:ext cx="11164851" cy="483209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b="0" dirty="0">
                <a:solidFill>
                  <a:prstClr val="black"/>
                </a:solidFill>
                <a:latin typeface="Ubuntu" panose="020B0504030602030204" pitchFamily="34" charset="0"/>
              </a:rPr>
              <a:t>Alleen de techniekkeuze warmtepomppaneel komt met een ruimte voldoende uit de analyse, maar scoort nog geen 8. Dit wordt voornamelijk veroorzaakt door de investeringskosten en het piekvermogen.</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b="0" dirty="0">
                <a:solidFill>
                  <a:prstClr val="black"/>
                </a:solidFill>
                <a:latin typeface="Ubuntu" panose="020B0504030602030204" pitchFamily="34" charset="0"/>
              </a:rPr>
              <a:t>De </a:t>
            </a:r>
            <a:r>
              <a:rPr lang="nl-NL" sz="1400" dirty="0">
                <a:solidFill>
                  <a:prstClr val="black"/>
                </a:solidFill>
                <a:latin typeface="Ubuntu" panose="020B0504030602030204" pitchFamily="34" charset="0"/>
              </a:rPr>
              <a:t>warmteketel scoort alleen voldoende indien PV-panelen worden toegevoegd.</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De lucht-warmtepomp scoort alleen voldoende in een hybride opstelling, waardoor de investering en het piekvermogen significant lager liggen.</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De warmteketel en de lucht-waterwarmtepomp scoren beter door eigen opwek op de daken in de wijk toe te voegen. Hierdoor gaat de investering wel iets omhoog. Dat verdient zich terug in een lagere energielast en hogere CO2-reductie. Ook ontstaat een beter vergelijk met de warmtepomppaneel, omdat dit paneel standaard eigen elektriciteit opwekt.</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Meer investeren in de techniek levert een lagere energielast voor bewoners op. Dat maakt de warmtepomppaneel de beste sociaal-maatschappelijke oplossing.</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Andersom is de investering voor de warmteketel met aansluiting op het warmtenet laag, maar is de energielast bijna gelijk aan die van de </a:t>
            </a:r>
            <a:r>
              <a:rPr lang="nl-NL" sz="1400" dirty="0" err="1">
                <a:solidFill>
                  <a:prstClr val="black"/>
                </a:solidFill>
                <a:latin typeface="Ubuntu" panose="020B0504030602030204" pitchFamily="34" charset="0"/>
              </a:rPr>
              <a:t>c.v.</a:t>
            </a:r>
            <a:r>
              <a:rPr lang="nl-NL" sz="1400" dirty="0">
                <a:solidFill>
                  <a:prstClr val="black"/>
                </a:solidFill>
                <a:latin typeface="Ubuntu" panose="020B0504030602030204" pitchFamily="34" charset="0"/>
              </a:rPr>
              <a:t> ketel op aardgas.</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Ten aanzien van het </a:t>
            </a:r>
            <a:r>
              <a:rPr kumimoji="0" lang="nl-NL" sz="1400" b="0" i="0" u="none" strike="noStrike" kern="1200" cap="none" spc="0" normalizeH="0" baseline="0" noProof="0" dirty="0" err="1">
                <a:ln>
                  <a:noFill/>
                </a:ln>
                <a:solidFill>
                  <a:prstClr val="black"/>
                </a:solidFill>
                <a:effectLst/>
                <a:uLnTx/>
                <a:uFillTx/>
                <a:latin typeface="Ubuntu" panose="020B0504030602030204" pitchFamily="34" charset="0"/>
                <a:ea typeface="+mn-ea"/>
                <a:cs typeface="+mn-cs"/>
              </a:rPr>
              <a:t>elektriciteits</a:t>
            </a:r>
            <a:r>
              <a:rPr lang="nl-NL" sz="1400" dirty="0">
                <a:solidFill>
                  <a:prstClr val="black"/>
                </a:solidFill>
                <a:latin typeface="Ubuntu" panose="020B0504030602030204" pitchFamily="34" charset="0"/>
              </a:rPr>
              <a:t>netwerk geeft een warmtenet met buurtwarmtepomp de laagste impact.</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Bij de warmteketel levert de collectieve buurtwarmtepomp een probleem met betrekking tot geluid. Dit geluidsniveau is niet acceptabel in de wijk.</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Met betrekking tot ruimtelijke impact scoren de warmteketel/buurtwarmtepomp en het warmtepomp-paneel goed tot redelijk goed. De ruimtelijk impact van 180 lucht-waterwarmtepompen is niet acceptabel.</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Uit een rondgang door de wijk blijkt dat de plaatsing van individueel apparatuur en extra PV(T)-panelen bij een ruime meerderheid (&gt; 90%) van de woningen mogelijk is.</a:t>
            </a:r>
          </a:p>
          <a:p>
            <a:pPr marL="342900" marR="0" lvl="0" indent="-34290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Alle techniekkeuzes doen het redelijk tot goed met betrekking tot de uitbreidbaarheid buiten Nieuw-Dokkum en toepassing binnen het Nederlands energiebeleid, behalve de hybride scenario’s, omdat Nederlands energiebeleid zicht richt op het aardgasvrij maken van 1,5 miljoen woningen in 2030.</a:t>
            </a:r>
          </a:p>
        </p:txBody>
      </p:sp>
      <p:sp>
        <p:nvSpPr>
          <p:cNvPr id="4" name="Titel 1">
            <a:extLst>
              <a:ext uri="{FF2B5EF4-FFF2-40B4-BE49-F238E27FC236}">
                <a16:creationId xmlns:a16="http://schemas.microsoft.com/office/drawing/2014/main" id="{BE9F5B5A-EA04-0AF1-0AC6-3FF80A27B987}"/>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Conclusies technische analyse</a:t>
            </a:r>
          </a:p>
        </p:txBody>
      </p:sp>
      <p:pic>
        <p:nvPicPr>
          <p:cNvPr id="12" name="Graphic 11" descr="Meter met effen opvulling">
            <a:extLst>
              <a:ext uri="{FF2B5EF4-FFF2-40B4-BE49-F238E27FC236}">
                <a16:creationId xmlns:a16="http://schemas.microsoft.com/office/drawing/2014/main" id="{95D8519A-6E69-788C-63EF-1F4C3B0E2A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60090" y="-9222"/>
            <a:ext cx="1188809" cy="1188809"/>
          </a:xfrm>
          <a:prstGeom prst="rect">
            <a:avLst/>
          </a:prstGeom>
        </p:spPr>
      </p:pic>
    </p:spTree>
    <p:extLst>
      <p:ext uri="{BB962C8B-B14F-4D97-AF65-F5344CB8AC3E}">
        <p14:creationId xmlns:p14="http://schemas.microsoft.com/office/powerpoint/2010/main" val="575176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644C077B-A761-00FB-01DA-F0989E317222}"/>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Overzicht nadelen en mogelijke oplossingen</a:t>
            </a:r>
          </a:p>
        </p:txBody>
      </p:sp>
      <p:sp>
        <p:nvSpPr>
          <p:cNvPr id="10" name="Tekstvak 9">
            <a:extLst>
              <a:ext uri="{FF2B5EF4-FFF2-40B4-BE49-F238E27FC236}">
                <a16:creationId xmlns:a16="http://schemas.microsoft.com/office/drawing/2014/main" id="{B84E2CCE-21D8-F659-761D-150182AF28CC}"/>
              </a:ext>
            </a:extLst>
          </p:cNvPr>
          <p:cNvSpPr txBox="1"/>
          <p:nvPr/>
        </p:nvSpPr>
        <p:spPr>
          <a:xfrm>
            <a:off x="377952" y="1015695"/>
            <a:ext cx="11323510" cy="738664"/>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rgbClr val="5DBE7F"/>
              </a:buClr>
              <a:buSzTx/>
              <a:tabLst/>
              <a:defRPr/>
            </a:pPr>
            <a:r>
              <a:rPr kumimoji="0" lang="nl-NL" sz="140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Onderstaand schema geeft een overzicht van de nadelen (score 1 of 2 in het beoordelingskader) met mogelijke oplossingen per nadeel. De haalbaarheid en toepassing ervan zal per oplossing verschillen en dient nader te worden onderzocht, indien voor een het specifieke scenario wordt gekozen.</a:t>
            </a:r>
          </a:p>
        </p:txBody>
      </p:sp>
      <p:pic>
        <p:nvPicPr>
          <p:cNvPr id="2" name="Afbeelding 1">
            <a:extLst>
              <a:ext uri="{FF2B5EF4-FFF2-40B4-BE49-F238E27FC236}">
                <a16:creationId xmlns:a16="http://schemas.microsoft.com/office/drawing/2014/main" id="{2083DB46-BE44-C1FB-BBD1-6EDE051E7F47}"/>
              </a:ext>
            </a:extLst>
          </p:cNvPr>
          <p:cNvPicPr>
            <a:picLocks noChangeAspect="1"/>
          </p:cNvPicPr>
          <p:nvPr/>
        </p:nvPicPr>
        <p:blipFill>
          <a:blip r:embed="rId2"/>
          <a:stretch>
            <a:fillRect/>
          </a:stretch>
        </p:blipFill>
        <p:spPr>
          <a:xfrm>
            <a:off x="437293" y="1754359"/>
            <a:ext cx="11317414" cy="4885151"/>
          </a:xfrm>
          <a:prstGeom prst="rect">
            <a:avLst/>
          </a:prstGeom>
        </p:spPr>
      </p:pic>
    </p:spTree>
    <p:extLst>
      <p:ext uri="{BB962C8B-B14F-4D97-AF65-F5344CB8AC3E}">
        <p14:creationId xmlns:p14="http://schemas.microsoft.com/office/powerpoint/2010/main" val="676357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925BF-68A5-2CCA-953D-8DBA93E190E3}"/>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40E666CB-0A21-65FE-52E4-5D16412B458B}"/>
              </a:ext>
            </a:extLst>
          </p:cNvPr>
          <p:cNvSpPr txBox="1"/>
          <p:nvPr/>
        </p:nvSpPr>
        <p:spPr>
          <a:xfrm>
            <a:off x="384048" y="1246062"/>
            <a:ext cx="11164851" cy="5047536"/>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rgbClr val="5DBE7F"/>
              </a:buClr>
              <a:buSzTx/>
              <a:tabLst/>
              <a:defRPr/>
            </a:pPr>
            <a:r>
              <a:rPr kumimoji="0" lang="nl-NL" sz="1400" b="1" i="0" u="none" strike="noStrike" kern="1200" cap="none" spc="0" normalizeH="0" baseline="0" noProof="0" dirty="0">
                <a:ln>
                  <a:noFill/>
                </a:ln>
                <a:solidFill>
                  <a:srgbClr val="5DBE7F"/>
                </a:solidFill>
                <a:effectLst/>
                <a:uLnTx/>
                <a:uFillTx/>
                <a:latin typeface="Ubuntu" panose="020B0504030602030204" pitchFamily="34" charset="0"/>
                <a:ea typeface="+mn-ea"/>
                <a:cs typeface="+mn-cs"/>
              </a:rPr>
              <a:t>Eindoordeel</a:t>
            </a:r>
          </a:p>
          <a:p>
            <a:pPr marR="0" lvl="0" algn="l" defTabSz="914400" rtl="0" eaLnBrk="1" fontAlgn="auto" latinLnBrk="0" hangingPunct="1">
              <a:lnSpc>
                <a:spcPct val="100000"/>
              </a:lnSpc>
              <a:spcBef>
                <a:spcPts val="0"/>
              </a:spcBef>
              <a:spcAft>
                <a:spcPts val="0"/>
              </a:spcAft>
              <a:buClr>
                <a:srgbClr val="5DBE7F"/>
              </a:buClr>
              <a:buSzTx/>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Op basis van de technische analyse (beoordelingskader), </a:t>
            </a:r>
            <a:r>
              <a:rPr lang="nl-NL" sz="1400" dirty="0">
                <a:solidFill>
                  <a:prstClr val="black"/>
                </a:solidFill>
                <a:latin typeface="Ubuntu" panose="020B0504030602030204" pitchFamily="34" charset="0"/>
              </a:rPr>
              <a:t>het geïnformeerd onderzoek onder de bewoners van Nieuw-Dokkum en de projectdoelstellingen </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ontstaat het beeld dat het warmtepomppaneel in de vorm van een </a:t>
            </a:r>
            <a:r>
              <a:rPr kumimoji="0" lang="nl-NL" sz="1400" b="0" i="0" u="none" strike="noStrike" kern="1200" cap="none" spc="0" normalizeH="0" baseline="0" noProof="0" dirty="0" err="1">
                <a:ln>
                  <a:noFill/>
                </a:ln>
                <a:solidFill>
                  <a:prstClr val="black"/>
                </a:solidFill>
                <a:effectLst/>
                <a:uLnTx/>
                <a:uFillTx/>
                <a:latin typeface="Ubuntu" panose="020B0504030602030204" pitchFamily="34" charset="0"/>
                <a:ea typeface="+mn-ea"/>
                <a:cs typeface="+mn-cs"/>
              </a:rPr>
              <a:t>all-electric</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PVT-systeem het beste scenario is. De werkgroep Warmte &amp; Techniek adviseert dit systeem voor uitvoering uit te werken. Ondanks het individuele technische karakter van dit systeem is het wel aan de te raden de ontwikkeling, organisatie, inkoop en uitvoering collectief op te pakken. Hierdoor worden lagere inkoopprijzen verkregen, worden de bewoners volledig ondersteunt bij de realisatie en is daarmee de kans groter dat de projectdoelstelling (Nieuw-Dokkum in 2027 aardgasvrij) wordt gerealiseerd.</a:t>
            </a:r>
          </a:p>
          <a:p>
            <a:pPr marR="0" lvl="0" algn="l" defTabSz="914400" rtl="0" eaLnBrk="1" fontAlgn="auto" latinLnBrk="0" hangingPunct="1">
              <a:lnSpc>
                <a:spcPct val="100000"/>
              </a:lnSpc>
              <a:spcBef>
                <a:spcPts val="0"/>
              </a:spcBef>
              <a:spcAft>
                <a:spcPts val="0"/>
              </a:spcAft>
              <a:buClr>
                <a:srgbClr val="5DBE7F"/>
              </a:buClr>
              <a:buSzTx/>
              <a:tabLst/>
              <a:defRPr/>
            </a:pPr>
            <a:endParaRPr lang="nl-NL" sz="1400" dirty="0">
              <a:solidFill>
                <a:prstClr val="black"/>
              </a:solidFill>
              <a:latin typeface="Ubuntu" panose="020B0504030602030204" pitchFamily="34" charset="0"/>
            </a:endParaRPr>
          </a:p>
          <a:p>
            <a:pPr marR="0" lvl="0" algn="l" defTabSz="914400" rtl="0" eaLnBrk="1" fontAlgn="auto" latinLnBrk="0" hangingPunct="1">
              <a:lnSpc>
                <a:spcPct val="100000"/>
              </a:lnSpc>
              <a:spcBef>
                <a:spcPts val="0"/>
              </a:spcBef>
              <a:spcAft>
                <a:spcPts val="0"/>
              </a:spcAft>
              <a:buClr>
                <a:srgbClr val="5DBE7F"/>
              </a:buClr>
              <a:buSzTx/>
              <a:tabLst/>
              <a:defRPr/>
            </a:pPr>
            <a:r>
              <a:rPr kumimoji="0" lang="nl-NL" sz="1400" b="1" i="0" u="none" strike="noStrike" kern="1200" cap="none" spc="0" normalizeH="0" baseline="0" noProof="0" dirty="0">
                <a:ln>
                  <a:noFill/>
                </a:ln>
                <a:solidFill>
                  <a:srgbClr val="5DBE7F"/>
                </a:solidFill>
                <a:effectLst/>
                <a:uLnTx/>
                <a:uFillTx/>
                <a:latin typeface="Ubuntu" panose="020B0504030602030204" pitchFamily="34" charset="0"/>
                <a:ea typeface="+mn-ea"/>
                <a:cs typeface="+mn-cs"/>
              </a:rPr>
              <a:t>Oplossen nadelen</a:t>
            </a:r>
            <a:endParaRPr lang="nl-NL" sz="1400" b="1" dirty="0">
              <a:solidFill>
                <a:srgbClr val="5DBE7F"/>
              </a:solidFill>
              <a:latin typeface="Ubuntu" panose="020B0504030602030204" pitchFamily="34" charset="0"/>
            </a:endParaRPr>
          </a:p>
          <a:p>
            <a:pPr marR="0" lvl="0" algn="l" defTabSz="914400" rtl="0" eaLnBrk="1" fontAlgn="auto" latinLnBrk="0" hangingPunct="1">
              <a:lnSpc>
                <a:spcPct val="100000"/>
              </a:lnSpc>
              <a:spcBef>
                <a:spcPts val="0"/>
              </a:spcBef>
              <a:spcAft>
                <a:spcPts val="0"/>
              </a:spcAft>
              <a:buClr>
                <a:srgbClr val="5DBE7F"/>
              </a:buClr>
              <a:buSzTx/>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nadelen die dit scenario nog heeft (hoge investering en hoger piekvermogen) kunnen naar verwachting goed worden opgelost door:</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investering omlaag te brengen op basis van collectieve inkoop (voordeel circa € 5.000 per adres);</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Concrete financieringsmogelijkheden aan te bieden voor de investering (fonds, lease, huurkoop of abonnement);</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Het toepassen van thermische warmteopslag per woning (thermische batterij) om het piekvermogen te beheersen;</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Indien echt nodig: het toepassen van aardgasvrij-ready-PVT in woningen waar de isolatie nog niet voldoende op orde is. Hier wordt wel een volledig PVT-systeem met 7-8 panelen toegepast, maar blijft de </a:t>
            </a:r>
            <a:r>
              <a:rPr kumimoji="0" lang="nl-NL" sz="1400" b="0" i="0" u="none" strike="noStrike" kern="1200" cap="none" spc="0" normalizeH="0" baseline="0" noProof="0" dirty="0" err="1">
                <a:ln>
                  <a:noFill/>
                </a:ln>
                <a:solidFill>
                  <a:prstClr val="black"/>
                </a:solidFill>
                <a:effectLst/>
                <a:uLnTx/>
                <a:uFillTx/>
                <a:latin typeface="Ubuntu" panose="020B0504030602030204" pitchFamily="34" charset="0"/>
                <a:ea typeface="+mn-ea"/>
                <a:cs typeface="+mn-cs"/>
              </a:rPr>
              <a:t>c.v.</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ketel nog even hangen voor de echte koude winterdagen. De </a:t>
            </a:r>
            <a:r>
              <a:rPr kumimoji="0" lang="nl-NL" sz="1400" b="0" i="0" u="none" strike="noStrike" kern="1200" cap="none" spc="0" normalizeH="0" baseline="0" noProof="0" dirty="0" err="1">
                <a:ln>
                  <a:noFill/>
                </a:ln>
                <a:solidFill>
                  <a:prstClr val="black"/>
                </a:solidFill>
                <a:effectLst/>
                <a:uLnTx/>
                <a:uFillTx/>
                <a:latin typeface="Ubuntu" panose="020B0504030602030204" pitchFamily="34" charset="0"/>
                <a:ea typeface="+mn-ea"/>
                <a:cs typeface="+mn-cs"/>
              </a:rPr>
              <a:t>all-electric</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oplossing is dan binnen handbereik zodra de isolatie wel op orde is.</a:t>
            </a:r>
          </a:p>
          <a:p>
            <a:pPr marR="0" lvl="0" algn="l" defTabSz="914400" rtl="0" eaLnBrk="1" fontAlgn="auto" latinLnBrk="0" hangingPunct="1">
              <a:lnSpc>
                <a:spcPct val="100000"/>
              </a:lnSpc>
              <a:spcBef>
                <a:spcPts val="0"/>
              </a:spcBef>
              <a:spcAft>
                <a:spcPts val="0"/>
              </a:spcAft>
              <a:buClr>
                <a:srgbClr val="5DBE7F"/>
              </a:buClr>
              <a:buSzTx/>
              <a:tabLst/>
              <a:defRPr/>
            </a:pP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a:p>
            <a:pPr marR="0" lvl="0" algn="l" defTabSz="914400" rtl="0" eaLnBrk="1" fontAlgn="auto" latinLnBrk="0" hangingPunct="1">
              <a:lnSpc>
                <a:spcPct val="100000"/>
              </a:lnSpc>
              <a:spcBef>
                <a:spcPts val="0"/>
              </a:spcBef>
              <a:spcAft>
                <a:spcPts val="0"/>
              </a:spcAft>
              <a:buClr>
                <a:srgbClr val="5DBE7F"/>
              </a:buClr>
              <a:buSzTx/>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Bij de warmteketel zijn de nadelen (energielast en brongeluid) veel lastiger op te lossen. Bovendien is organiseren van een collectief systeem in de vorm van een warmtenet complex. Bij de hybride lucht-waterwarmtepomp is de werkgroep van mening dat er te veel nadelen zijn (piekvermogen, beperkte CO2-reductie, geluid en de ruimtelijke impact), die ook lastiger op te lossen zijn. </a:t>
            </a:r>
            <a:r>
              <a:rPr kumimoji="0" lang="nl-NL" sz="1400" b="0" i="0" u="none" strike="noStrike" kern="1200" cap="none" spc="0" normalizeH="0" baseline="0" noProof="0" dirty="0" err="1">
                <a:ln>
                  <a:noFill/>
                </a:ln>
                <a:solidFill>
                  <a:prstClr val="black"/>
                </a:solidFill>
                <a:effectLst/>
                <a:uLnTx/>
                <a:uFillTx/>
                <a:latin typeface="Ubuntu" panose="020B0504030602030204" pitchFamily="34" charset="0"/>
                <a:ea typeface="+mn-ea"/>
                <a:cs typeface="+mn-cs"/>
              </a:rPr>
              <a:t>Omkastingen</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dragen hier slechts in beperkte mate aan bij. Bovendien voldoet de hybride-lucht-waterwarmtepomp niet aan de projectdoelstelling en veroorzaakt zelfs een ‘</a:t>
            </a:r>
            <a:r>
              <a:rPr kumimoji="0" lang="nl-NL" sz="1400" b="0" i="0" u="none" strike="noStrike" kern="1200" cap="none" spc="0" normalizeH="0" baseline="0" noProof="0" dirty="0" err="1">
                <a:ln>
                  <a:noFill/>
                </a:ln>
                <a:solidFill>
                  <a:prstClr val="black"/>
                </a:solidFill>
                <a:effectLst/>
                <a:uLnTx/>
                <a:uFillTx/>
                <a:latin typeface="Ubuntu" panose="020B0504030602030204" pitchFamily="34" charset="0"/>
                <a:ea typeface="+mn-ea"/>
                <a:cs typeface="+mn-cs"/>
              </a:rPr>
              <a:t>lock</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in’ en toekomstige desinvesteringen, omdat de meeste (goedkopere) hybride warmtepompen de stap naar </a:t>
            </a:r>
            <a:r>
              <a:rPr kumimoji="0" lang="nl-NL" sz="1400" b="0" i="0" u="none" strike="noStrike" kern="1200" cap="none" spc="0" normalizeH="0" baseline="0" noProof="0" dirty="0" err="1">
                <a:ln>
                  <a:noFill/>
                </a:ln>
                <a:solidFill>
                  <a:prstClr val="black"/>
                </a:solidFill>
                <a:effectLst/>
                <a:uLnTx/>
                <a:uFillTx/>
                <a:latin typeface="Ubuntu" panose="020B0504030602030204" pitchFamily="34" charset="0"/>
                <a:ea typeface="+mn-ea"/>
                <a:cs typeface="+mn-cs"/>
              </a:rPr>
              <a:t>all-electric</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niet kunnen maken.</a:t>
            </a:r>
          </a:p>
        </p:txBody>
      </p:sp>
      <p:sp>
        <p:nvSpPr>
          <p:cNvPr id="4" name="Titel 1">
            <a:extLst>
              <a:ext uri="{FF2B5EF4-FFF2-40B4-BE49-F238E27FC236}">
                <a16:creationId xmlns:a16="http://schemas.microsoft.com/office/drawing/2014/main" id="{C1516626-08B7-F1B1-E21D-146259AEEE19}"/>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Advies techniekkeuze (1)</a:t>
            </a:r>
          </a:p>
        </p:txBody>
      </p:sp>
      <p:pic>
        <p:nvPicPr>
          <p:cNvPr id="12" name="Graphic 11" descr="Meter met effen opvulling">
            <a:extLst>
              <a:ext uri="{FF2B5EF4-FFF2-40B4-BE49-F238E27FC236}">
                <a16:creationId xmlns:a16="http://schemas.microsoft.com/office/drawing/2014/main" id="{0B45D92A-E781-F73C-A63C-DCC8960C0FC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60090" y="-9222"/>
            <a:ext cx="1188809" cy="1188809"/>
          </a:xfrm>
          <a:prstGeom prst="rect">
            <a:avLst/>
          </a:prstGeom>
        </p:spPr>
      </p:pic>
    </p:spTree>
    <p:extLst>
      <p:ext uri="{BB962C8B-B14F-4D97-AF65-F5344CB8AC3E}">
        <p14:creationId xmlns:p14="http://schemas.microsoft.com/office/powerpoint/2010/main" val="3204550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27119-DBCB-3873-F5B9-6FBA1FE2CA1C}"/>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C0ADF0EA-87C0-387E-5082-C6C88C255F30}"/>
              </a:ext>
            </a:extLst>
          </p:cNvPr>
          <p:cNvSpPr txBox="1"/>
          <p:nvPr/>
        </p:nvSpPr>
        <p:spPr>
          <a:xfrm>
            <a:off x="384048" y="1246062"/>
            <a:ext cx="11164851"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5DBE7F"/>
              </a:buClr>
              <a:buSzTx/>
              <a:buFontTx/>
              <a:buNone/>
              <a:tabLst/>
              <a:defRPr/>
            </a:pPr>
            <a:r>
              <a:rPr kumimoji="0" lang="nl-NL" sz="1400" b="1" i="0" u="none" strike="noStrike" kern="1200" cap="none" spc="0" normalizeH="0" baseline="0" noProof="0" dirty="0">
                <a:ln>
                  <a:noFill/>
                </a:ln>
                <a:solidFill>
                  <a:srgbClr val="5DBE7F"/>
                </a:solidFill>
                <a:effectLst/>
                <a:uLnTx/>
                <a:uFillTx/>
                <a:latin typeface="Ubuntu" panose="020B0504030602030204" pitchFamily="34" charset="0"/>
                <a:ea typeface="+mn-ea"/>
                <a:cs typeface="+mn-cs"/>
              </a:rPr>
              <a:t>Eindoordeel</a:t>
            </a:r>
          </a:p>
          <a:p>
            <a:pPr marL="0" marR="0" lvl="0" indent="0" algn="l" defTabSz="914400" rtl="0" eaLnBrk="1" fontAlgn="auto" latinLnBrk="0" hangingPunct="1">
              <a:lnSpc>
                <a:spcPct val="100000"/>
              </a:lnSpc>
              <a:spcBef>
                <a:spcPts val="0"/>
              </a:spcBef>
              <a:spcAft>
                <a:spcPts val="0"/>
              </a:spcAft>
              <a:buClr>
                <a:srgbClr val="5DBE7F"/>
              </a:buClr>
              <a:buSzTx/>
              <a:buFontTx/>
              <a:buNone/>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Op basis van de uitkomsten en dit advies wordt voorgesteld de verdere ontwikkeling van de scenario’s warmteketel in een warmtenet en lucht-waterwarmtepomp te stoppen en volledig te focussen op het ontwerp, aanbod en de realisatie van warmtepomppanelen in alle woningen in de buurt Nieuw-Dokkum. Dit geeft mede als voordeel dat er keuzevrijheid blijft, omdat de realisatie niet afgedwongen kan worden, maar wel zo aantrekkelijk mogelijk gemaakt kan worden. Bovendien kan direct begonnen worden. In 2 woningen zijn bovendien recent (hybride) warmtepomppanelen geplaatst, waardoor de eerste voorbeelden als ambassadeurs voor de wijk kunnen functioneren.</a:t>
            </a:r>
          </a:p>
          <a:p>
            <a:pPr marL="0" marR="0" lvl="0" indent="0" algn="l" defTabSz="914400" rtl="0" eaLnBrk="1" fontAlgn="auto" latinLnBrk="0" hangingPunct="1">
              <a:lnSpc>
                <a:spcPct val="100000"/>
              </a:lnSpc>
              <a:spcBef>
                <a:spcPts val="0"/>
              </a:spcBef>
              <a:spcAft>
                <a:spcPts val="0"/>
              </a:spcAft>
              <a:buClr>
                <a:srgbClr val="5DBE7F"/>
              </a:buClr>
              <a:buSzTx/>
              <a:buFontTx/>
              <a:buNone/>
              <a:tabLst/>
              <a:defRPr/>
            </a:pPr>
            <a:endParaRPr lang="nl-NL" sz="1400" dirty="0">
              <a:solidFill>
                <a:prstClr val="black"/>
              </a:solidFill>
              <a:latin typeface="Ubuntu" panose="020B0504030602030204" pitchFamily="34" charset="0"/>
            </a:endParaRPr>
          </a:p>
          <a:p>
            <a:pPr marL="0" marR="0" lvl="0" indent="0" algn="l" defTabSz="914400" rtl="0" eaLnBrk="1" fontAlgn="auto" latinLnBrk="0" hangingPunct="1">
              <a:lnSpc>
                <a:spcPct val="100000"/>
              </a:lnSpc>
              <a:spcBef>
                <a:spcPts val="0"/>
              </a:spcBef>
              <a:spcAft>
                <a:spcPts val="0"/>
              </a:spcAft>
              <a:buClr>
                <a:srgbClr val="5DBE7F"/>
              </a:buClr>
              <a:buSzTx/>
              <a:buFontTx/>
              <a:buNone/>
              <a:tabLst/>
              <a:defRPr/>
            </a:pPr>
            <a:r>
              <a:rPr kumimoji="0" lang="nl-NL" sz="1400" b="1" i="0" u="none" strike="noStrike" kern="1200" cap="none" spc="0" normalizeH="0" baseline="0" noProof="0" dirty="0">
                <a:ln>
                  <a:noFill/>
                </a:ln>
                <a:solidFill>
                  <a:srgbClr val="5DBE7F"/>
                </a:solidFill>
                <a:effectLst/>
                <a:uLnTx/>
                <a:uFillTx/>
                <a:latin typeface="Ubuntu" panose="020B0504030602030204" pitchFamily="34" charset="0"/>
                <a:ea typeface="+mn-ea"/>
                <a:cs typeface="+mn-cs"/>
              </a:rPr>
              <a:t>Rol Aardgasvrij Eiland</a:t>
            </a:r>
          </a:p>
          <a:p>
            <a:pPr marL="0" marR="0" lvl="0" indent="0" algn="l" defTabSz="914400" rtl="0" eaLnBrk="1" fontAlgn="auto" latinLnBrk="0" hangingPunct="1">
              <a:lnSpc>
                <a:spcPct val="100000"/>
              </a:lnSpc>
              <a:spcBef>
                <a:spcPts val="0"/>
              </a:spcBef>
              <a:spcAft>
                <a:spcPts val="0"/>
              </a:spcAft>
              <a:buClr>
                <a:srgbClr val="5DBE7F"/>
              </a:buClr>
              <a:buSzTx/>
              <a:buFontTx/>
              <a:buNone/>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Geadviseerd wordt de bewoners proactief en collectief te ondersteunen met de realisatie van de techniekkeuze vanuit de projectorganisatie Aardgasvrij Eiland door:</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Het definitief voorstel voor de techniekkeuze in een draagvlakmeting voor te leggen aan alle bewoners van Nieuw-Dokkum;</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Het aanbod collectief te organiseren;</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Een fonds te creëren voor de individuele investeringen van bewoners-eigenaren, waardoor deze eigenaren de investering meerjarig en in termijnen kunnen spreiden;</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De subsidieregeling Aardgasvrij Eiland aan te vullen met Rijkssubsidie uit het PAW-budget voor de </a:t>
            </a:r>
            <a:r>
              <a:rPr lang="nl-NL" sz="1400" dirty="0" err="1">
                <a:solidFill>
                  <a:prstClr val="black"/>
                </a:solidFill>
                <a:latin typeface="Ubuntu" panose="020B0504030602030204" pitchFamily="34" charset="0"/>
              </a:rPr>
              <a:t>all-electric</a:t>
            </a:r>
            <a:r>
              <a:rPr lang="nl-NL" sz="1400" dirty="0">
                <a:solidFill>
                  <a:prstClr val="black"/>
                </a:solidFill>
                <a:latin typeface="Ubuntu" panose="020B0504030602030204" pitchFamily="34" charset="0"/>
              </a:rPr>
              <a:t> warmtepomppaneel techniek, en onder voorwaarden de aardgasvrij-ready warmtepomppaneel in de regeling toe te laten;</a:t>
            </a:r>
          </a:p>
          <a:p>
            <a:pPr marL="285750" marR="0" lvl="0" indent="-285750" algn="l" defTabSz="914400" rtl="0" eaLnBrk="1" fontAlgn="auto" latinLnBrk="0" hangingPunct="1">
              <a:lnSpc>
                <a:spcPct val="100000"/>
              </a:lnSpc>
              <a:spcBef>
                <a:spcPts val="0"/>
              </a:spcBef>
              <a:spcAft>
                <a:spcPts val="0"/>
              </a:spcAft>
              <a:buClr>
                <a:srgbClr val="5DBE7F"/>
              </a:buClr>
              <a:buSzTx/>
              <a:buFont typeface="Arial" panose="020B0604020202020204" pitchFamily="34" charset="0"/>
              <a:buChar char="•"/>
              <a:tabLst/>
              <a:defRPr/>
            </a:pPr>
            <a:r>
              <a:rPr lang="nl-NL" sz="1400" dirty="0">
                <a:solidFill>
                  <a:prstClr val="black"/>
                </a:solidFill>
                <a:latin typeface="Ubuntu" panose="020B0504030602030204" pitchFamily="34" charset="0"/>
              </a:rPr>
              <a:t>Afspraken met woningcorporatie WoonFriesland te maken over de realisatie van het warmtepomppaneel in huurwoningen.</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
                <a:srgbClr val="5DBE7F"/>
              </a:buClr>
              <a:buSzTx/>
              <a:buFontTx/>
              <a:buNone/>
              <a:tabLst/>
              <a:defRPr/>
            </a:pP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
        <p:nvSpPr>
          <p:cNvPr id="4" name="Titel 1">
            <a:extLst>
              <a:ext uri="{FF2B5EF4-FFF2-40B4-BE49-F238E27FC236}">
                <a16:creationId xmlns:a16="http://schemas.microsoft.com/office/drawing/2014/main" id="{69D0A4FF-F92E-63B9-93AE-D60230E15835}"/>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Advies techniekkeuze (2)</a:t>
            </a:r>
          </a:p>
        </p:txBody>
      </p:sp>
      <p:pic>
        <p:nvPicPr>
          <p:cNvPr id="12" name="Graphic 11" descr="Meter met effen opvulling">
            <a:extLst>
              <a:ext uri="{FF2B5EF4-FFF2-40B4-BE49-F238E27FC236}">
                <a16:creationId xmlns:a16="http://schemas.microsoft.com/office/drawing/2014/main" id="{E4127727-8703-9309-C490-97E957F650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60090" y="-9222"/>
            <a:ext cx="1188809" cy="1188809"/>
          </a:xfrm>
          <a:prstGeom prst="rect">
            <a:avLst/>
          </a:prstGeom>
        </p:spPr>
      </p:pic>
    </p:spTree>
    <p:extLst>
      <p:ext uri="{BB962C8B-B14F-4D97-AF65-F5344CB8AC3E}">
        <p14:creationId xmlns:p14="http://schemas.microsoft.com/office/powerpoint/2010/main" val="1056515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11AA27-4D5E-E1BB-4940-7F7CCA36C166}"/>
              </a:ext>
            </a:extLst>
          </p:cNvPr>
          <p:cNvSpPr>
            <a:spLocks noGrp="1"/>
          </p:cNvSpPr>
          <p:nvPr>
            <p:ph type="title"/>
          </p:nvPr>
        </p:nvSpPr>
        <p:spPr>
          <a:xfrm>
            <a:off x="384048" y="365125"/>
            <a:ext cx="11430000" cy="754657"/>
          </a:xfrm>
        </p:spPr>
        <p:txBody>
          <a:bodyPr>
            <a:normAutofit/>
          </a:bodyPr>
          <a:lstStyle/>
          <a:p>
            <a:r>
              <a:rPr lang="nl-NL" sz="3200" dirty="0">
                <a:latin typeface="Tw Cen MT" panose="020B0602020104020603" pitchFamily="34" charset="0"/>
              </a:rPr>
              <a:t>Afronding techniekkeuze</a:t>
            </a:r>
          </a:p>
        </p:txBody>
      </p:sp>
      <p:sp>
        <p:nvSpPr>
          <p:cNvPr id="3" name="Chevron 2">
            <a:extLst>
              <a:ext uri="{FF2B5EF4-FFF2-40B4-BE49-F238E27FC236}">
                <a16:creationId xmlns:a16="http://schemas.microsoft.com/office/drawing/2014/main" id="{F09B819B-97AB-FE44-A3D6-425956619C78}"/>
              </a:ext>
            </a:extLst>
          </p:cNvPr>
          <p:cNvSpPr/>
          <p:nvPr/>
        </p:nvSpPr>
        <p:spPr>
          <a:xfrm>
            <a:off x="3575999" y="1943524"/>
            <a:ext cx="2520000" cy="619497"/>
          </a:xfrm>
          <a:prstGeom prst="chevron">
            <a:avLst/>
          </a:prstGeom>
          <a:solidFill>
            <a:srgbClr val="5DBE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221E1F"/>
              </a:solidFill>
              <a:effectLst/>
              <a:uLnTx/>
              <a:uFillTx/>
              <a:latin typeface="Calibri"/>
              <a:ea typeface="+mn-ea"/>
              <a:cs typeface="+mn-cs"/>
            </a:endParaRPr>
          </a:p>
        </p:txBody>
      </p:sp>
      <p:sp>
        <p:nvSpPr>
          <p:cNvPr id="4" name="Chevron 3">
            <a:extLst>
              <a:ext uri="{FF2B5EF4-FFF2-40B4-BE49-F238E27FC236}">
                <a16:creationId xmlns:a16="http://schemas.microsoft.com/office/drawing/2014/main" id="{9BC5975F-6A7F-61D2-A0B8-1A61E53F5A5E}"/>
              </a:ext>
            </a:extLst>
          </p:cNvPr>
          <p:cNvSpPr/>
          <p:nvPr/>
        </p:nvSpPr>
        <p:spPr>
          <a:xfrm>
            <a:off x="8627411" y="1954169"/>
            <a:ext cx="2520000" cy="619497"/>
          </a:xfrm>
          <a:prstGeom prst="chevron">
            <a:avLst/>
          </a:prstGeom>
          <a:solidFill>
            <a:srgbClr val="5DBE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221E1F"/>
              </a:solidFill>
              <a:effectLst/>
              <a:uLnTx/>
              <a:uFillTx/>
              <a:latin typeface="Calibri"/>
              <a:ea typeface="+mn-ea"/>
              <a:cs typeface="+mn-cs"/>
            </a:endParaRPr>
          </a:p>
        </p:txBody>
      </p:sp>
      <p:sp>
        <p:nvSpPr>
          <p:cNvPr id="5" name="Chevron 5">
            <a:extLst>
              <a:ext uri="{FF2B5EF4-FFF2-40B4-BE49-F238E27FC236}">
                <a16:creationId xmlns:a16="http://schemas.microsoft.com/office/drawing/2014/main" id="{A07C265B-B9C2-E9CC-0E87-8542858F678A}"/>
              </a:ext>
            </a:extLst>
          </p:cNvPr>
          <p:cNvSpPr/>
          <p:nvPr/>
        </p:nvSpPr>
        <p:spPr>
          <a:xfrm>
            <a:off x="6095999" y="1943523"/>
            <a:ext cx="2520000" cy="619497"/>
          </a:xfrm>
          <a:prstGeom prst="chevron">
            <a:avLst/>
          </a:prstGeom>
          <a:solidFill>
            <a:srgbClr val="5DBE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221E1F"/>
              </a:solidFill>
              <a:effectLst/>
              <a:uLnTx/>
              <a:uFillTx/>
              <a:latin typeface="Calibri"/>
              <a:ea typeface="+mn-ea"/>
              <a:cs typeface="+mn-cs"/>
            </a:endParaRPr>
          </a:p>
        </p:txBody>
      </p:sp>
      <p:sp>
        <p:nvSpPr>
          <p:cNvPr id="6" name="Rounded Rectangle 7">
            <a:extLst>
              <a:ext uri="{FF2B5EF4-FFF2-40B4-BE49-F238E27FC236}">
                <a16:creationId xmlns:a16="http://schemas.microsoft.com/office/drawing/2014/main" id="{FCA8E714-6A20-6823-1BE4-56130E6DFC28}"/>
              </a:ext>
            </a:extLst>
          </p:cNvPr>
          <p:cNvSpPr/>
          <p:nvPr/>
        </p:nvSpPr>
        <p:spPr>
          <a:xfrm>
            <a:off x="3595448" y="2702800"/>
            <a:ext cx="2183200" cy="3085352"/>
          </a:xfrm>
          <a:prstGeom prst="roundRect">
            <a:avLst>
              <a:gd name="adj" fmla="val 10715"/>
            </a:avLst>
          </a:prstGeom>
          <a:solidFill>
            <a:sysClr val="window" lastClr="FFFFFF"/>
          </a:solidFill>
          <a:ln w="38100" cap="flat" cmpd="sng" algn="ctr">
            <a:solidFill>
              <a:srgbClr val="5DBE7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mn-ea"/>
              <a:cs typeface="+mn-cs"/>
            </a:endParaRPr>
          </a:p>
        </p:txBody>
      </p:sp>
      <p:sp>
        <p:nvSpPr>
          <p:cNvPr id="7" name="Rounded Rectangle 8">
            <a:extLst>
              <a:ext uri="{FF2B5EF4-FFF2-40B4-BE49-F238E27FC236}">
                <a16:creationId xmlns:a16="http://schemas.microsoft.com/office/drawing/2014/main" id="{F28C8DC2-8031-690A-E07B-4F992DDF7455}"/>
              </a:ext>
            </a:extLst>
          </p:cNvPr>
          <p:cNvSpPr/>
          <p:nvPr/>
        </p:nvSpPr>
        <p:spPr>
          <a:xfrm>
            <a:off x="8616001" y="2702801"/>
            <a:ext cx="2225808" cy="3085351"/>
          </a:xfrm>
          <a:prstGeom prst="roundRect">
            <a:avLst>
              <a:gd name="adj" fmla="val 10715"/>
            </a:avLst>
          </a:prstGeom>
          <a:solidFill>
            <a:sysClr val="window" lastClr="FFFFFF"/>
          </a:solidFill>
          <a:ln w="38100" cap="flat" cmpd="sng" algn="ctr">
            <a:solidFill>
              <a:srgbClr val="5DBE7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mn-ea"/>
              <a:cs typeface="+mn-cs"/>
            </a:endParaRPr>
          </a:p>
        </p:txBody>
      </p:sp>
      <p:sp>
        <p:nvSpPr>
          <p:cNvPr id="9" name="Rounded Rectangle 9">
            <a:extLst>
              <a:ext uri="{FF2B5EF4-FFF2-40B4-BE49-F238E27FC236}">
                <a16:creationId xmlns:a16="http://schemas.microsoft.com/office/drawing/2014/main" id="{DC1B5726-40B9-76DC-1628-9C8BD3361758}"/>
              </a:ext>
            </a:extLst>
          </p:cNvPr>
          <p:cNvSpPr/>
          <p:nvPr/>
        </p:nvSpPr>
        <p:spPr>
          <a:xfrm>
            <a:off x="6096000" y="2702800"/>
            <a:ext cx="2178934" cy="3085352"/>
          </a:xfrm>
          <a:prstGeom prst="roundRect">
            <a:avLst>
              <a:gd name="adj" fmla="val 10715"/>
            </a:avLst>
          </a:prstGeom>
          <a:solidFill>
            <a:sysClr val="window" lastClr="FFFFFF"/>
          </a:solidFill>
          <a:ln w="38100" cap="flat" cmpd="sng" algn="ctr">
            <a:solidFill>
              <a:srgbClr val="5DBE7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mn-ea"/>
              <a:cs typeface="+mn-cs"/>
            </a:endParaRPr>
          </a:p>
        </p:txBody>
      </p:sp>
      <p:sp>
        <p:nvSpPr>
          <p:cNvPr id="10" name="TextBox 11">
            <a:extLst>
              <a:ext uri="{FF2B5EF4-FFF2-40B4-BE49-F238E27FC236}">
                <a16:creationId xmlns:a16="http://schemas.microsoft.com/office/drawing/2014/main" id="{13E7168B-7B5C-535C-7F02-4CF15B5D8806}"/>
              </a:ext>
            </a:extLst>
          </p:cNvPr>
          <p:cNvSpPr txBox="1"/>
          <p:nvPr/>
        </p:nvSpPr>
        <p:spPr>
          <a:xfrm>
            <a:off x="3575999" y="2864127"/>
            <a:ext cx="2202649" cy="2031325"/>
          </a:xfrm>
          <a:prstGeom prst="rect">
            <a:avLst/>
          </a:prstGeom>
          <a:noFill/>
        </p:spPr>
        <p:txBody>
          <a:bodyPr wrap="square" rtlCol="0">
            <a:spAutoFit/>
          </a:bodyPr>
          <a:lstStyle/>
          <a:p>
            <a:pPr algn="ctr">
              <a:defRPr/>
            </a:pPr>
            <a:r>
              <a:rPr lang="nl-NL" altLang="ko-KR" sz="1400" dirty="0">
                <a:solidFill>
                  <a:srgbClr val="221E1F"/>
                </a:solidFill>
                <a:latin typeface="Ubuntu" panose="020B0504030602030204" pitchFamily="34" charset="0"/>
                <a:cs typeface="Arial" pitchFamily="34" charset="0"/>
              </a:rPr>
              <a:t>Resultaten onderzoeken</a:t>
            </a:r>
          </a:p>
          <a:p>
            <a:pPr algn="ctr">
              <a:defRPr/>
            </a:pPr>
            <a:endParaRPr lang="nl-NL" altLang="ko-KR" sz="1400" dirty="0">
              <a:solidFill>
                <a:srgbClr val="221E1F"/>
              </a:solidFill>
              <a:latin typeface="Ubuntu" panose="020B0504030602030204" pitchFamily="34" charset="0"/>
              <a:cs typeface="Arial" pitchFamily="34" charset="0"/>
            </a:endParaRPr>
          </a:p>
          <a:p>
            <a:pPr algn="ctr">
              <a:defRPr/>
            </a:pPr>
            <a:r>
              <a:rPr lang="nl-NL" altLang="ko-KR" sz="1400" dirty="0">
                <a:solidFill>
                  <a:srgbClr val="221E1F"/>
                </a:solidFill>
                <a:latin typeface="Ubuntu" panose="020B0504030602030204" pitchFamily="34" charset="0"/>
                <a:cs typeface="Arial" pitchFamily="34" charset="0"/>
              </a:rPr>
              <a:t>Samenvatting onderzoeken</a:t>
            </a:r>
          </a:p>
          <a:p>
            <a:pPr algn="ctr">
              <a:defRPr/>
            </a:pPr>
            <a:endParaRPr lang="nl-NL" altLang="ko-KR" sz="1400" dirty="0">
              <a:solidFill>
                <a:srgbClr val="221E1F"/>
              </a:solidFill>
              <a:latin typeface="Ubuntu" panose="020B0504030602030204" pitchFamily="34" charset="0"/>
              <a:cs typeface="Arial" pitchFamily="34" charset="0"/>
            </a:endParaRPr>
          </a:p>
          <a:p>
            <a:pPr algn="ctr">
              <a:defRPr/>
            </a:pPr>
            <a:r>
              <a:rPr lang="nl-NL" altLang="ko-KR" sz="1400" dirty="0">
                <a:solidFill>
                  <a:srgbClr val="221E1F"/>
                </a:solidFill>
                <a:latin typeface="Ubuntu" panose="020B0504030602030204" pitchFamily="34" charset="0"/>
                <a:cs typeface="Arial" pitchFamily="34" charset="0"/>
              </a:rPr>
              <a:t>Beeldvorming Gemeenteraad, De Sintrale, </a:t>
            </a:r>
            <a:r>
              <a:rPr lang="nl-NL" altLang="ko-KR" sz="1400" dirty="0" err="1">
                <a:solidFill>
                  <a:srgbClr val="221E1F"/>
                </a:solidFill>
                <a:latin typeface="Ubuntu" panose="020B0504030602030204" pitchFamily="34" charset="0"/>
                <a:cs typeface="Arial" pitchFamily="34" charset="0"/>
              </a:rPr>
              <a:t>WoonFriesland</a:t>
            </a:r>
            <a:r>
              <a:rPr lang="nl-NL" altLang="ko-KR" sz="1400" dirty="0">
                <a:solidFill>
                  <a:srgbClr val="221E1F"/>
                </a:solidFill>
                <a:latin typeface="Ubuntu" panose="020B0504030602030204" pitchFamily="34" charset="0"/>
                <a:cs typeface="Arial" pitchFamily="34" charset="0"/>
              </a:rPr>
              <a:t> en Bewonersraad</a:t>
            </a:r>
          </a:p>
        </p:txBody>
      </p:sp>
      <p:sp>
        <p:nvSpPr>
          <p:cNvPr id="11" name="TextBox 13">
            <a:extLst>
              <a:ext uri="{FF2B5EF4-FFF2-40B4-BE49-F238E27FC236}">
                <a16:creationId xmlns:a16="http://schemas.microsoft.com/office/drawing/2014/main" id="{3FD3F8AF-62B9-B130-0B46-2230EC75EF62}"/>
              </a:ext>
            </a:extLst>
          </p:cNvPr>
          <p:cNvSpPr txBox="1"/>
          <p:nvPr/>
        </p:nvSpPr>
        <p:spPr>
          <a:xfrm>
            <a:off x="3897049" y="1991661"/>
            <a:ext cx="1786002" cy="523220"/>
          </a:xfrm>
          <a:prstGeom prst="rect">
            <a:avLst/>
          </a:prstGeom>
          <a:noFill/>
        </p:spPr>
        <p:txBody>
          <a:bodyPr wrap="square" rtlCol="0">
            <a:spAutoFit/>
          </a:bodyPr>
          <a:lstStyle/>
          <a:p>
            <a:pPr algn="ctr">
              <a:defRPr/>
            </a:pPr>
            <a:r>
              <a:rPr lang="en-US" altLang="ko-KR" sz="1400" b="1" dirty="0" err="1">
                <a:solidFill>
                  <a:schemeClr val="bg1"/>
                </a:solidFill>
                <a:latin typeface="Ubuntu" panose="020B0504030602030204" pitchFamily="34" charset="0"/>
                <a:cs typeface="Arial" pitchFamily="34" charset="0"/>
              </a:rPr>
              <a:t>juni-september</a:t>
            </a:r>
            <a:r>
              <a:rPr lang="en-US" altLang="ko-KR" sz="1400" b="1" dirty="0">
                <a:solidFill>
                  <a:schemeClr val="bg1"/>
                </a:solidFill>
                <a:latin typeface="Ubuntu" panose="020B0504030602030204" pitchFamily="34" charset="0"/>
                <a:cs typeface="Arial" pitchFamily="34" charset="0"/>
              </a:rPr>
              <a:t>:</a:t>
            </a:r>
          </a:p>
          <a:p>
            <a:pPr algn="ctr">
              <a:defRPr/>
            </a:pPr>
            <a:r>
              <a:rPr lang="en-US" altLang="ko-KR" sz="1400" b="1" dirty="0">
                <a:solidFill>
                  <a:schemeClr val="bg1"/>
                </a:solidFill>
                <a:latin typeface="Ubuntu" panose="020B0504030602030204" pitchFamily="34" charset="0"/>
                <a:cs typeface="Arial" pitchFamily="34" charset="0"/>
              </a:rPr>
              <a:t>meningen </a:t>
            </a:r>
            <a:r>
              <a:rPr lang="en-US" altLang="ko-KR" sz="1400" b="1" dirty="0" err="1">
                <a:solidFill>
                  <a:schemeClr val="bg1"/>
                </a:solidFill>
                <a:latin typeface="Ubuntu" panose="020B0504030602030204" pitchFamily="34" charset="0"/>
                <a:cs typeface="Arial" pitchFamily="34" charset="0"/>
              </a:rPr>
              <a:t>bekijken</a:t>
            </a:r>
            <a:endParaRPr lang="ko-KR" altLang="en-US" sz="1400" b="1" dirty="0">
              <a:solidFill>
                <a:schemeClr val="bg1"/>
              </a:solidFill>
              <a:latin typeface="Ubuntu" panose="020B0504030602030204" pitchFamily="34" charset="0"/>
              <a:cs typeface="Arial" pitchFamily="34" charset="0"/>
            </a:endParaRPr>
          </a:p>
        </p:txBody>
      </p:sp>
      <p:sp>
        <p:nvSpPr>
          <p:cNvPr id="12" name="TextBox 14">
            <a:extLst>
              <a:ext uri="{FF2B5EF4-FFF2-40B4-BE49-F238E27FC236}">
                <a16:creationId xmlns:a16="http://schemas.microsoft.com/office/drawing/2014/main" id="{0AB95177-CF7B-B03C-641B-01C92C01D8F2}"/>
              </a:ext>
            </a:extLst>
          </p:cNvPr>
          <p:cNvSpPr txBox="1"/>
          <p:nvPr/>
        </p:nvSpPr>
        <p:spPr>
          <a:xfrm>
            <a:off x="6381765" y="1991661"/>
            <a:ext cx="1948468" cy="523220"/>
          </a:xfrm>
          <a:prstGeom prst="rect">
            <a:avLst/>
          </a:prstGeom>
          <a:noFill/>
        </p:spPr>
        <p:txBody>
          <a:bodyPr wrap="square" rtlCol="0">
            <a:spAutoFit/>
          </a:bodyPr>
          <a:lstStyle/>
          <a:p>
            <a:pPr algn="ctr">
              <a:defRPr/>
            </a:pPr>
            <a:r>
              <a:rPr lang="en-US" altLang="ko-KR" sz="1400" b="1" dirty="0" err="1">
                <a:solidFill>
                  <a:schemeClr val="bg1"/>
                </a:solidFill>
                <a:latin typeface="Ubuntu" panose="020B0504030602030204" pitchFamily="34" charset="0"/>
                <a:cs typeface="Arial" pitchFamily="34" charset="0"/>
              </a:rPr>
              <a:t>september-oktober</a:t>
            </a:r>
            <a:r>
              <a:rPr lang="en-US" altLang="ko-KR" sz="1400" b="1" dirty="0">
                <a:solidFill>
                  <a:schemeClr val="bg1"/>
                </a:solidFill>
                <a:latin typeface="Ubuntu" panose="020B0504030602030204" pitchFamily="34" charset="0"/>
                <a:cs typeface="Arial" pitchFamily="34" charset="0"/>
              </a:rPr>
              <a:t>:</a:t>
            </a:r>
          </a:p>
          <a:p>
            <a:pPr algn="ctr">
              <a:defRPr/>
            </a:pPr>
            <a:r>
              <a:rPr lang="en-US" altLang="ko-KR" sz="1400" b="1" dirty="0" err="1">
                <a:solidFill>
                  <a:schemeClr val="bg1"/>
                </a:solidFill>
                <a:latin typeface="Ubuntu" panose="020B0504030602030204" pitchFamily="34" charset="0"/>
                <a:cs typeface="Arial" pitchFamily="34" charset="0"/>
              </a:rPr>
              <a:t>keuze</a:t>
            </a:r>
            <a:r>
              <a:rPr lang="en-US" altLang="ko-KR" sz="1400" b="1" dirty="0">
                <a:solidFill>
                  <a:schemeClr val="bg1"/>
                </a:solidFill>
                <a:latin typeface="Ubuntu" panose="020B0504030602030204" pitchFamily="34" charset="0"/>
                <a:cs typeface="Arial" pitchFamily="34" charset="0"/>
              </a:rPr>
              <a:t> </a:t>
            </a:r>
            <a:r>
              <a:rPr lang="en-US" altLang="ko-KR" sz="1400" b="1" dirty="0" err="1">
                <a:solidFill>
                  <a:schemeClr val="bg1"/>
                </a:solidFill>
                <a:latin typeface="Ubuntu" panose="020B0504030602030204" pitchFamily="34" charset="0"/>
                <a:cs typeface="Arial" pitchFamily="34" charset="0"/>
              </a:rPr>
              <a:t>maken</a:t>
            </a:r>
            <a:endParaRPr lang="en-US" altLang="ko-KR" sz="1400" b="1" dirty="0">
              <a:solidFill>
                <a:schemeClr val="bg1"/>
              </a:solidFill>
              <a:latin typeface="Ubuntu" panose="020B0504030602030204" pitchFamily="34" charset="0"/>
              <a:cs typeface="Arial" pitchFamily="34" charset="0"/>
            </a:endParaRPr>
          </a:p>
        </p:txBody>
      </p:sp>
      <p:sp>
        <p:nvSpPr>
          <p:cNvPr id="14" name="TextBox 15">
            <a:extLst>
              <a:ext uri="{FF2B5EF4-FFF2-40B4-BE49-F238E27FC236}">
                <a16:creationId xmlns:a16="http://schemas.microsoft.com/office/drawing/2014/main" id="{04A7EBCF-47FC-5D9D-6C97-5E1458A7B51B}"/>
              </a:ext>
            </a:extLst>
          </p:cNvPr>
          <p:cNvSpPr txBox="1"/>
          <p:nvPr/>
        </p:nvSpPr>
        <p:spPr>
          <a:xfrm>
            <a:off x="8774506" y="1991661"/>
            <a:ext cx="2225809" cy="523220"/>
          </a:xfrm>
          <a:prstGeom prst="rect">
            <a:avLst/>
          </a:prstGeom>
          <a:noFill/>
        </p:spPr>
        <p:txBody>
          <a:bodyPr wrap="square" rtlCol="0">
            <a:spAutoFit/>
          </a:bodyPr>
          <a:lstStyle/>
          <a:p>
            <a:pPr algn="ctr">
              <a:defRPr/>
            </a:pPr>
            <a:r>
              <a:rPr lang="en-US" altLang="ko-KR" sz="1400" b="1" dirty="0" err="1">
                <a:solidFill>
                  <a:schemeClr val="bg1"/>
                </a:solidFill>
                <a:latin typeface="Ubuntu" panose="020B0504030602030204" pitchFamily="34" charset="0"/>
                <a:cs typeface="Arial" pitchFamily="34" charset="0"/>
              </a:rPr>
              <a:t>november-februari</a:t>
            </a:r>
            <a:r>
              <a:rPr lang="en-US" altLang="ko-KR" sz="1400" b="1" dirty="0">
                <a:solidFill>
                  <a:schemeClr val="bg1"/>
                </a:solidFill>
                <a:latin typeface="Ubuntu" panose="020B0504030602030204" pitchFamily="34" charset="0"/>
                <a:cs typeface="Arial" pitchFamily="34" charset="0"/>
              </a:rPr>
              <a:t>:</a:t>
            </a:r>
          </a:p>
          <a:p>
            <a:pPr algn="ctr">
              <a:defRPr/>
            </a:pPr>
            <a:r>
              <a:rPr lang="en-US" altLang="ko-KR" sz="1400" b="1" dirty="0" err="1">
                <a:solidFill>
                  <a:schemeClr val="bg1"/>
                </a:solidFill>
                <a:latin typeface="Ubuntu" panose="020B0504030602030204" pitchFamily="34" charset="0"/>
                <a:cs typeface="Arial" pitchFamily="34" charset="0"/>
              </a:rPr>
              <a:t>besluiten</a:t>
            </a:r>
            <a:endParaRPr lang="ko-KR" altLang="en-US" sz="1400" b="1" dirty="0">
              <a:solidFill>
                <a:schemeClr val="bg1"/>
              </a:solidFill>
              <a:latin typeface="Ubuntu" panose="020B0504030602030204" pitchFamily="34" charset="0"/>
              <a:cs typeface="Arial" pitchFamily="34" charset="0"/>
            </a:endParaRPr>
          </a:p>
        </p:txBody>
      </p:sp>
      <p:sp>
        <p:nvSpPr>
          <p:cNvPr id="15" name="TextBox 18">
            <a:extLst>
              <a:ext uri="{FF2B5EF4-FFF2-40B4-BE49-F238E27FC236}">
                <a16:creationId xmlns:a16="http://schemas.microsoft.com/office/drawing/2014/main" id="{FED781D6-D49C-2113-5A72-E9974F2BA8CC}"/>
              </a:ext>
            </a:extLst>
          </p:cNvPr>
          <p:cNvSpPr txBox="1"/>
          <p:nvPr/>
        </p:nvSpPr>
        <p:spPr>
          <a:xfrm>
            <a:off x="6095998" y="2864127"/>
            <a:ext cx="2178934" cy="2031325"/>
          </a:xfrm>
          <a:prstGeom prst="rect">
            <a:avLst/>
          </a:prstGeom>
          <a:noFill/>
        </p:spPr>
        <p:txBody>
          <a:bodyPr wrap="square" rtlCol="0">
            <a:spAutoFit/>
          </a:bodyPr>
          <a:lstStyle/>
          <a:p>
            <a:pPr algn="ctr">
              <a:defRPr/>
            </a:pPr>
            <a:r>
              <a:rPr lang="nl-NL" altLang="ko-KR" sz="1400" dirty="0">
                <a:solidFill>
                  <a:srgbClr val="221E1F"/>
                </a:solidFill>
                <a:latin typeface="Ubuntu" panose="020B0504030602030204" pitchFamily="34" charset="0"/>
                <a:cs typeface="Arial" pitchFamily="34" charset="0"/>
              </a:rPr>
              <a:t>Beeldvorming verwerken</a:t>
            </a:r>
          </a:p>
          <a:p>
            <a:pPr algn="ctr">
              <a:defRPr/>
            </a:pPr>
            <a:endParaRPr lang="nl-NL" altLang="ko-KR" sz="1400" dirty="0">
              <a:solidFill>
                <a:srgbClr val="221E1F"/>
              </a:solidFill>
              <a:latin typeface="Ubuntu" panose="020B0504030602030204" pitchFamily="34" charset="0"/>
              <a:cs typeface="Arial" pitchFamily="34" charset="0"/>
            </a:endParaRPr>
          </a:p>
          <a:p>
            <a:pPr algn="ctr">
              <a:defRPr/>
            </a:pPr>
            <a:r>
              <a:rPr lang="nl-NL" altLang="ko-KR" sz="1400" dirty="0">
                <a:solidFill>
                  <a:srgbClr val="221E1F"/>
                </a:solidFill>
                <a:latin typeface="Ubuntu" panose="020B0504030602030204" pitchFamily="34" charset="0"/>
                <a:cs typeface="Arial" pitchFamily="34" charset="0"/>
              </a:rPr>
              <a:t>Aanpassen mogelijkheden verwarming</a:t>
            </a:r>
          </a:p>
          <a:p>
            <a:pPr algn="ctr">
              <a:defRPr/>
            </a:pPr>
            <a:endParaRPr lang="nl-NL" altLang="ko-KR" sz="1400" dirty="0">
              <a:solidFill>
                <a:srgbClr val="221E1F"/>
              </a:solidFill>
              <a:latin typeface="Ubuntu" panose="020B0504030602030204" pitchFamily="34" charset="0"/>
              <a:cs typeface="Arial" pitchFamily="34" charset="0"/>
            </a:endParaRPr>
          </a:p>
          <a:p>
            <a:pPr algn="ctr">
              <a:defRPr/>
            </a:pPr>
            <a:r>
              <a:rPr lang="nl-NL" altLang="ko-KR" sz="1400" dirty="0">
                <a:solidFill>
                  <a:srgbClr val="221E1F"/>
                </a:solidFill>
                <a:latin typeface="Ubuntu" panose="020B0504030602030204" pitchFamily="34" charset="0"/>
                <a:cs typeface="Arial" pitchFamily="34" charset="0"/>
              </a:rPr>
              <a:t>Definitief voorstel verwarming maken</a:t>
            </a:r>
          </a:p>
        </p:txBody>
      </p:sp>
      <p:sp>
        <p:nvSpPr>
          <p:cNvPr id="16" name="TextBox 21">
            <a:extLst>
              <a:ext uri="{FF2B5EF4-FFF2-40B4-BE49-F238E27FC236}">
                <a16:creationId xmlns:a16="http://schemas.microsoft.com/office/drawing/2014/main" id="{23BE8151-B37C-4E95-9CD4-F3EC21A9E4F2}"/>
              </a:ext>
            </a:extLst>
          </p:cNvPr>
          <p:cNvSpPr txBox="1"/>
          <p:nvPr/>
        </p:nvSpPr>
        <p:spPr>
          <a:xfrm>
            <a:off x="8615999" y="2864128"/>
            <a:ext cx="2225809" cy="2031325"/>
          </a:xfrm>
          <a:prstGeom prst="rect">
            <a:avLst/>
          </a:prstGeom>
          <a:noFill/>
        </p:spPr>
        <p:txBody>
          <a:bodyPr wrap="square" rtlCol="0">
            <a:spAutoFit/>
          </a:bodyPr>
          <a:lstStyle/>
          <a:p>
            <a:pPr algn="ctr">
              <a:defRPr/>
            </a:pPr>
            <a:r>
              <a:rPr lang="nl-NL" altLang="ko-KR" sz="1400" dirty="0">
                <a:solidFill>
                  <a:srgbClr val="221E1F"/>
                </a:solidFill>
                <a:latin typeface="Ubuntu" panose="020B0504030602030204" pitchFamily="34" charset="0"/>
                <a:cs typeface="Arial" pitchFamily="34" charset="0"/>
              </a:rPr>
              <a:t>Draagvlakmeting bewoners</a:t>
            </a:r>
          </a:p>
          <a:p>
            <a:pPr algn="ctr">
              <a:defRPr/>
            </a:pPr>
            <a:r>
              <a:rPr lang="nl-NL" altLang="ko-KR" sz="1400" dirty="0">
                <a:solidFill>
                  <a:srgbClr val="221E1F"/>
                </a:solidFill>
                <a:latin typeface="Ubuntu" panose="020B0504030602030204" pitchFamily="34" charset="0"/>
                <a:cs typeface="Arial" pitchFamily="34" charset="0"/>
              </a:rPr>
              <a:t>Nieuw-Dokkum</a:t>
            </a:r>
          </a:p>
          <a:p>
            <a:pPr algn="ctr">
              <a:defRPr/>
            </a:pPr>
            <a:endParaRPr lang="nl-NL" altLang="ko-KR" sz="1400" dirty="0">
              <a:solidFill>
                <a:srgbClr val="221E1F"/>
              </a:solidFill>
              <a:latin typeface="Ubuntu" panose="020B0504030602030204" pitchFamily="34" charset="0"/>
              <a:cs typeface="Arial" pitchFamily="34" charset="0"/>
            </a:endParaRPr>
          </a:p>
          <a:p>
            <a:pPr algn="ctr">
              <a:defRPr/>
            </a:pPr>
            <a:r>
              <a:rPr lang="nl-NL" altLang="ko-KR" sz="1400" dirty="0">
                <a:solidFill>
                  <a:srgbClr val="221E1F"/>
                </a:solidFill>
                <a:latin typeface="Ubuntu" panose="020B0504030602030204" pitchFamily="34" charset="0"/>
                <a:cs typeface="Arial" pitchFamily="34" charset="0"/>
              </a:rPr>
              <a:t>Besluitvorming </a:t>
            </a:r>
            <a:r>
              <a:rPr lang="nl-NL" altLang="ko-KR" sz="1400" dirty="0" err="1">
                <a:solidFill>
                  <a:srgbClr val="221E1F"/>
                </a:solidFill>
                <a:latin typeface="Ubuntu" panose="020B0504030602030204" pitchFamily="34" charset="0"/>
                <a:cs typeface="Arial" pitchFamily="34" charset="0"/>
              </a:rPr>
              <a:t>WoonFriesland</a:t>
            </a:r>
            <a:endParaRPr lang="nl-NL" altLang="ko-KR" sz="1400" dirty="0">
              <a:solidFill>
                <a:srgbClr val="221E1F"/>
              </a:solidFill>
              <a:latin typeface="Ubuntu" panose="020B0504030602030204" pitchFamily="34" charset="0"/>
              <a:cs typeface="Arial" pitchFamily="34" charset="0"/>
            </a:endParaRPr>
          </a:p>
          <a:p>
            <a:pPr algn="ctr">
              <a:defRPr/>
            </a:pPr>
            <a:endParaRPr lang="nl-NL" altLang="ko-KR" sz="1400" dirty="0">
              <a:solidFill>
                <a:srgbClr val="221E1F"/>
              </a:solidFill>
              <a:latin typeface="Ubuntu" panose="020B0504030602030204" pitchFamily="34" charset="0"/>
              <a:cs typeface="Arial" pitchFamily="34" charset="0"/>
            </a:endParaRPr>
          </a:p>
          <a:p>
            <a:pPr algn="ctr">
              <a:defRPr/>
            </a:pPr>
            <a:r>
              <a:rPr lang="nl-NL" altLang="ko-KR" sz="1400" dirty="0">
                <a:solidFill>
                  <a:srgbClr val="221E1F"/>
                </a:solidFill>
                <a:latin typeface="Ubuntu" panose="020B0504030602030204" pitchFamily="34" charset="0"/>
                <a:cs typeface="Arial" pitchFamily="34" charset="0"/>
              </a:rPr>
              <a:t>Besluitvorming Gemeenteraad</a:t>
            </a:r>
          </a:p>
        </p:txBody>
      </p:sp>
      <p:sp>
        <p:nvSpPr>
          <p:cNvPr id="18" name="Chevron 2">
            <a:extLst>
              <a:ext uri="{FF2B5EF4-FFF2-40B4-BE49-F238E27FC236}">
                <a16:creationId xmlns:a16="http://schemas.microsoft.com/office/drawing/2014/main" id="{929750CB-C3CD-6310-D0BC-0941661E612C}"/>
              </a:ext>
            </a:extLst>
          </p:cNvPr>
          <p:cNvSpPr/>
          <p:nvPr/>
        </p:nvSpPr>
        <p:spPr>
          <a:xfrm>
            <a:off x="1075447" y="1947024"/>
            <a:ext cx="2520000" cy="619497"/>
          </a:xfrm>
          <a:prstGeom prst="chevron">
            <a:avLst/>
          </a:prstGeom>
          <a:solidFill>
            <a:srgbClr val="5DBE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221E1F"/>
              </a:solidFill>
              <a:effectLst/>
              <a:uLnTx/>
              <a:uFillTx/>
              <a:latin typeface="Calibri"/>
              <a:ea typeface="+mn-ea"/>
              <a:cs typeface="+mn-cs"/>
            </a:endParaRPr>
          </a:p>
        </p:txBody>
      </p:sp>
      <p:sp>
        <p:nvSpPr>
          <p:cNvPr id="20" name="Rounded Rectangle 7">
            <a:extLst>
              <a:ext uri="{FF2B5EF4-FFF2-40B4-BE49-F238E27FC236}">
                <a16:creationId xmlns:a16="http://schemas.microsoft.com/office/drawing/2014/main" id="{7056007D-789F-7A74-B550-1926E0BC90E9}"/>
              </a:ext>
            </a:extLst>
          </p:cNvPr>
          <p:cNvSpPr/>
          <p:nvPr/>
        </p:nvSpPr>
        <p:spPr>
          <a:xfrm>
            <a:off x="1114913" y="2702800"/>
            <a:ext cx="2178934" cy="3085352"/>
          </a:xfrm>
          <a:prstGeom prst="roundRect">
            <a:avLst>
              <a:gd name="adj" fmla="val 10715"/>
            </a:avLst>
          </a:prstGeom>
          <a:solidFill>
            <a:sysClr val="window" lastClr="FFFFFF"/>
          </a:solidFill>
          <a:ln w="38100" cap="flat" cmpd="sng" algn="ctr">
            <a:solidFill>
              <a:srgbClr val="5DBE7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mn-ea"/>
              <a:cs typeface="+mn-cs"/>
            </a:endParaRPr>
          </a:p>
        </p:txBody>
      </p:sp>
      <p:sp>
        <p:nvSpPr>
          <p:cNvPr id="21" name="TextBox 29">
            <a:extLst>
              <a:ext uri="{FF2B5EF4-FFF2-40B4-BE49-F238E27FC236}">
                <a16:creationId xmlns:a16="http://schemas.microsoft.com/office/drawing/2014/main" id="{A7D43CF0-E68E-C795-D39E-77E88FD08BA2}"/>
              </a:ext>
            </a:extLst>
          </p:cNvPr>
          <p:cNvSpPr txBox="1"/>
          <p:nvPr/>
        </p:nvSpPr>
        <p:spPr>
          <a:xfrm>
            <a:off x="1114912" y="2864127"/>
            <a:ext cx="2172727" cy="1815882"/>
          </a:xfrm>
          <a:prstGeom prst="rect">
            <a:avLst/>
          </a:prstGeom>
          <a:noFill/>
        </p:spPr>
        <p:txBody>
          <a:bodyPr wrap="square" rtlCol="0">
            <a:spAutoFit/>
          </a:bodyPr>
          <a:lstStyle/>
          <a:p>
            <a:pPr algn="ctr">
              <a:defRPr/>
            </a:pPr>
            <a:r>
              <a:rPr lang="nl-NL" altLang="ko-KR" sz="1400" dirty="0">
                <a:solidFill>
                  <a:srgbClr val="221E1F"/>
                </a:solidFill>
                <a:latin typeface="Ubuntu" panose="020B0504030602030204" pitchFamily="34" charset="0"/>
                <a:cs typeface="Arial" pitchFamily="34" charset="0"/>
              </a:rPr>
              <a:t>Warmtecafé</a:t>
            </a:r>
          </a:p>
          <a:p>
            <a:pPr algn="ctr">
              <a:defRPr/>
            </a:pPr>
            <a:endParaRPr lang="nl-NL" altLang="ko-KR" sz="1400" dirty="0">
              <a:solidFill>
                <a:srgbClr val="221E1F"/>
              </a:solidFill>
              <a:latin typeface="Ubuntu" panose="020B0504030602030204" pitchFamily="34" charset="0"/>
              <a:cs typeface="Arial" pitchFamily="34" charset="0"/>
            </a:endParaRPr>
          </a:p>
          <a:p>
            <a:pPr algn="ctr">
              <a:defRPr/>
            </a:pPr>
            <a:r>
              <a:rPr lang="nl-NL" altLang="ko-KR" sz="1400" dirty="0">
                <a:solidFill>
                  <a:srgbClr val="221E1F"/>
                </a:solidFill>
                <a:latin typeface="Ubuntu" panose="020B0504030602030204" pitchFamily="34" charset="0"/>
                <a:cs typeface="Arial" pitchFamily="34" charset="0"/>
              </a:rPr>
              <a:t>Technisch onderzoek</a:t>
            </a:r>
          </a:p>
          <a:p>
            <a:pPr algn="ctr">
              <a:defRPr/>
            </a:pPr>
            <a:endParaRPr lang="nl-NL" altLang="ko-KR" sz="1400" dirty="0">
              <a:solidFill>
                <a:srgbClr val="221E1F"/>
              </a:solidFill>
              <a:latin typeface="Ubuntu" panose="020B0504030602030204" pitchFamily="34" charset="0"/>
              <a:cs typeface="Arial" pitchFamily="34" charset="0"/>
            </a:endParaRPr>
          </a:p>
          <a:p>
            <a:pPr algn="ctr">
              <a:defRPr/>
            </a:pPr>
            <a:r>
              <a:rPr lang="nl-NL" altLang="ko-KR" sz="1400" dirty="0">
                <a:solidFill>
                  <a:srgbClr val="221E1F"/>
                </a:solidFill>
                <a:latin typeface="Ubuntu" panose="020B0504030602030204" pitchFamily="34" charset="0"/>
                <a:cs typeface="Arial" pitchFamily="34" charset="0"/>
              </a:rPr>
              <a:t>Huisbezoeken onderzoek Hanze</a:t>
            </a:r>
          </a:p>
          <a:p>
            <a:pPr algn="ctr">
              <a:defRPr/>
            </a:pPr>
            <a:endParaRPr lang="nl-NL" altLang="ko-KR" sz="1400" dirty="0">
              <a:solidFill>
                <a:srgbClr val="221E1F"/>
              </a:solidFill>
              <a:latin typeface="Ubuntu" panose="020B0504030602030204" pitchFamily="34" charset="0"/>
              <a:cs typeface="Arial" pitchFamily="34" charset="0"/>
            </a:endParaRPr>
          </a:p>
          <a:p>
            <a:pPr algn="ctr">
              <a:defRPr/>
            </a:pPr>
            <a:r>
              <a:rPr lang="nl-NL" altLang="ko-KR" sz="1400" dirty="0">
                <a:solidFill>
                  <a:srgbClr val="221E1F"/>
                </a:solidFill>
                <a:latin typeface="Ubuntu" panose="020B0504030602030204" pitchFamily="34" charset="0"/>
                <a:cs typeface="Arial" pitchFamily="34" charset="0"/>
              </a:rPr>
              <a:t>Spreekuren</a:t>
            </a:r>
          </a:p>
        </p:txBody>
      </p:sp>
      <p:sp>
        <p:nvSpPr>
          <p:cNvPr id="22" name="TextBox 31">
            <a:extLst>
              <a:ext uri="{FF2B5EF4-FFF2-40B4-BE49-F238E27FC236}">
                <a16:creationId xmlns:a16="http://schemas.microsoft.com/office/drawing/2014/main" id="{19512901-AFAB-0BD9-C7AD-D7CC3AF4573A}"/>
              </a:ext>
            </a:extLst>
          </p:cNvPr>
          <p:cNvSpPr txBox="1"/>
          <p:nvPr/>
        </p:nvSpPr>
        <p:spPr>
          <a:xfrm>
            <a:off x="1457537" y="1991661"/>
            <a:ext cx="1705513" cy="523220"/>
          </a:xfrm>
          <a:prstGeom prst="rect">
            <a:avLst/>
          </a:prstGeom>
          <a:noFill/>
        </p:spPr>
        <p:txBody>
          <a:bodyPr wrap="square" rtlCol="0">
            <a:spAutoFit/>
          </a:bodyPr>
          <a:lstStyle/>
          <a:p>
            <a:pPr algn="ctr">
              <a:defRPr/>
            </a:pPr>
            <a:r>
              <a:rPr lang="en-US" altLang="ko-KR" sz="1400" b="1" dirty="0" err="1">
                <a:solidFill>
                  <a:schemeClr val="bg1"/>
                </a:solidFill>
                <a:latin typeface="Ubuntu" panose="020B0504030602030204" pitchFamily="34" charset="0"/>
                <a:cs typeface="Arial" pitchFamily="34" charset="0"/>
              </a:rPr>
              <a:t>maart-juni</a:t>
            </a:r>
            <a:r>
              <a:rPr lang="en-US" altLang="ko-KR" sz="1400" b="1" dirty="0">
                <a:solidFill>
                  <a:schemeClr val="bg1"/>
                </a:solidFill>
                <a:latin typeface="Ubuntu" panose="020B0504030602030204" pitchFamily="34" charset="0"/>
                <a:cs typeface="Arial" pitchFamily="34" charset="0"/>
              </a:rPr>
              <a:t>:</a:t>
            </a:r>
          </a:p>
          <a:p>
            <a:pPr algn="ctr">
              <a:defRPr/>
            </a:pPr>
            <a:r>
              <a:rPr lang="en-US" altLang="ko-KR" sz="1400" b="1" dirty="0" err="1">
                <a:solidFill>
                  <a:schemeClr val="bg1"/>
                </a:solidFill>
                <a:latin typeface="Ubuntu" panose="020B0504030602030204" pitchFamily="34" charset="0"/>
                <a:cs typeface="Arial" pitchFamily="34" charset="0"/>
              </a:rPr>
              <a:t>deel</a:t>
            </a:r>
            <a:r>
              <a:rPr lang="en-US" altLang="ko-KR" sz="1400" b="1" dirty="0">
                <a:solidFill>
                  <a:schemeClr val="bg1"/>
                </a:solidFill>
                <a:latin typeface="Ubuntu" panose="020B0504030602030204" pitchFamily="34" charset="0"/>
                <a:cs typeface="Arial" pitchFamily="34" charset="0"/>
              </a:rPr>
              <a:t> </a:t>
            </a:r>
            <a:r>
              <a:rPr lang="en-US" altLang="ko-KR" sz="1400" b="1" dirty="0" err="1">
                <a:solidFill>
                  <a:schemeClr val="bg1"/>
                </a:solidFill>
                <a:latin typeface="Ubuntu" panose="020B0504030602030204" pitchFamily="34" charset="0"/>
                <a:cs typeface="Arial" pitchFamily="34" charset="0"/>
              </a:rPr>
              <a:t>uw</a:t>
            </a:r>
            <a:r>
              <a:rPr lang="en-US" altLang="ko-KR" sz="1400" b="1" dirty="0">
                <a:solidFill>
                  <a:schemeClr val="bg1"/>
                </a:solidFill>
                <a:latin typeface="Ubuntu" panose="020B0504030602030204" pitchFamily="34" charset="0"/>
                <a:cs typeface="Arial" pitchFamily="34" charset="0"/>
              </a:rPr>
              <a:t> </a:t>
            </a:r>
            <a:r>
              <a:rPr lang="en-US" altLang="ko-KR" sz="1400" b="1" dirty="0" err="1">
                <a:solidFill>
                  <a:schemeClr val="bg1"/>
                </a:solidFill>
                <a:latin typeface="Ubuntu" panose="020B0504030602030204" pitchFamily="34" charset="0"/>
                <a:cs typeface="Arial" pitchFamily="34" charset="0"/>
              </a:rPr>
              <a:t>mening</a:t>
            </a:r>
            <a:r>
              <a:rPr lang="en-US" altLang="ko-KR" sz="1400" b="1" dirty="0">
                <a:solidFill>
                  <a:schemeClr val="bg1"/>
                </a:solidFill>
                <a:latin typeface="Ubuntu" panose="020B0504030602030204" pitchFamily="34" charset="0"/>
                <a:cs typeface="Arial" pitchFamily="34" charset="0"/>
              </a:rPr>
              <a:t>!</a:t>
            </a:r>
            <a:endParaRPr lang="ko-KR" altLang="en-US" sz="1400" b="1" dirty="0">
              <a:solidFill>
                <a:schemeClr val="bg1"/>
              </a:solidFill>
              <a:latin typeface="Ubuntu" panose="020B0504030602030204" pitchFamily="34" charset="0"/>
              <a:cs typeface="Arial" pitchFamily="34" charset="0"/>
            </a:endParaRPr>
          </a:p>
        </p:txBody>
      </p:sp>
      <p:pic>
        <p:nvPicPr>
          <p:cNvPr id="23" name="Graphic 22" descr="Megafoon met effen opvulling">
            <a:extLst>
              <a:ext uri="{FF2B5EF4-FFF2-40B4-BE49-F238E27FC236}">
                <a16:creationId xmlns:a16="http://schemas.microsoft.com/office/drawing/2014/main" id="{7FDFF0FD-0A2A-2284-ECFA-DA859A8C9F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3921" y="4895452"/>
            <a:ext cx="720004" cy="720004"/>
          </a:xfrm>
          <a:prstGeom prst="rect">
            <a:avLst/>
          </a:prstGeom>
        </p:spPr>
      </p:pic>
      <p:pic>
        <p:nvPicPr>
          <p:cNvPr id="24" name="Graphic 23" descr="Persoon met een idee met effen opvulling">
            <a:extLst>
              <a:ext uri="{FF2B5EF4-FFF2-40B4-BE49-F238E27FC236}">
                <a16:creationId xmlns:a16="http://schemas.microsoft.com/office/drawing/2014/main" id="{6DF93382-3B2B-6413-1AB7-A80EF710A5E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9651" y="4960322"/>
            <a:ext cx="720004" cy="720004"/>
          </a:xfrm>
          <a:prstGeom prst="rect">
            <a:avLst/>
          </a:prstGeom>
        </p:spPr>
      </p:pic>
      <p:pic>
        <p:nvPicPr>
          <p:cNvPr id="25" name="Graphic 24" descr="Potlood met effen opvulling">
            <a:extLst>
              <a:ext uri="{FF2B5EF4-FFF2-40B4-BE49-F238E27FC236}">
                <a16:creationId xmlns:a16="http://schemas.microsoft.com/office/drawing/2014/main" id="{3E9CCAFE-ED0A-641A-F617-AC8499488B1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25463" y="4960322"/>
            <a:ext cx="720004" cy="720004"/>
          </a:xfrm>
          <a:prstGeom prst="rect">
            <a:avLst/>
          </a:prstGeom>
        </p:spPr>
      </p:pic>
      <p:pic>
        <p:nvPicPr>
          <p:cNvPr id="26" name="Graphic 25" descr="Hamer met effen opvulling">
            <a:extLst>
              <a:ext uri="{FF2B5EF4-FFF2-40B4-BE49-F238E27FC236}">
                <a16:creationId xmlns:a16="http://schemas.microsoft.com/office/drawing/2014/main" id="{5FC48E15-DFE6-4EDE-79EA-B9FAF73D21E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368901" y="4959676"/>
            <a:ext cx="720004" cy="720004"/>
          </a:xfrm>
          <a:prstGeom prst="rect">
            <a:avLst/>
          </a:prstGeom>
        </p:spPr>
      </p:pic>
      <p:sp>
        <p:nvSpPr>
          <p:cNvPr id="27" name="Tekstvak 26">
            <a:extLst>
              <a:ext uri="{FF2B5EF4-FFF2-40B4-BE49-F238E27FC236}">
                <a16:creationId xmlns:a16="http://schemas.microsoft.com/office/drawing/2014/main" id="{F7D4D206-E9CC-EF03-8452-37A7A1B3F023}"/>
              </a:ext>
            </a:extLst>
          </p:cNvPr>
          <p:cNvSpPr txBox="1"/>
          <p:nvPr/>
        </p:nvSpPr>
        <p:spPr>
          <a:xfrm>
            <a:off x="1789826" y="1495274"/>
            <a:ext cx="1040934" cy="40011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
                <a:srgbClr val="5DBE7F"/>
              </a:buClr>
              <a:buSzTx/>
              <a:tabLst/>
              <a:defRPr/>
            </a:pPr>
            <a:r>
              <a:rPr lang="nl-NL" sz="2000" b="1" dirty="0">
                <a:solidFill>
                  <a:srgbClr val="5DBE7F"/>
                </a:solidFill>
                <a:latin typeface="Ubuntu" panose="020B0504030602030204" pitchFamily="34" charset="0"/>
              </a:rPr>
              <a:t>Stap 1</a:t>
            </a:r>
          </a:p>
        </p:txBody>
      </p:sp>
      <p:sp>
        <p:nvSpPr>
          <p:cNvPr id="28" name="Tekstvak 27">
            <a:extLst>
              <a:ext uri="{FF2B5EF4-FFF2-40B4-BE49-F238E27FC236}">
                <a16:creationId xmlns:a16="http://schemas.microsoft.com/office/drawing/2014/main" id="{751A89E5-6761-79E3-90FD-3493E504034A}"/>
              </a:ext>
            </a:extLst>
          </p:cNvPr>
          <p:cNvSpPr txBox="1"/>
          <p:nvPr/>
        </p:nvSpPr>
        <p:spPr>
          <a:xfrm>
            <a:off x="4179186" y="1495274"/>
            <a:ext cx="1040934" cy="40011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
                <a:srgbClr val="5DBE7F"/>
              </a:buClr>
              <a:buSzTx/>
              <a:tabLst/>
              <a:defRPr/>
            </a:pPr>
            <a:r>
              <a:rPr lang="nl-NL" sz="2000" b="1" dirty="0">
                <a:solidFill>
                  <a:srgbClr val="5DBE7F"/>
                </a:solidFill>
                <a:latin typeface="Ubuntu" panose="020B0504030602030204" pitchFamily="34" charset="0"/>
              </a:rPr>
              <a:t>Stap 2</a:t>
            </a:r>
          </a:p>
        </p:txBody>
      </p:sp>
      <p:sp>
        <p:nvSpPr>
          <p:cNvPr id="29" name="Tekstvak 28">
            <a:extLst>
              <a:ext uri="{FF2B5EF4-FFF2-40B4-BE49-F238E27FC236}">
                <a16:creationId xmlns:a16="http://schemas.microsoft.com/office/drawing/2014/main" id="{75EFCAE2-9576-0F58-14E3-C1E6ACEC367C}"/>
              </a:ext>
            </a:extLst>
          </p:cNvPr>
          <p:cNvSpPr txBox="1"/>
          <p:nvPr/>
        </p:nvSpPr>
        <p:spPr>
          <a:xfrm>
            <a:off x="6664998" y="1495274"/>
            <a:ext cx="1040934" cy="40011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
                <a:srgbClr val="5DBE7F"/>
              </a:buClr>
              <a:buSzTx/>
              <a:tabLst/>
              <a:defRPr/>
            </a:pPr>
            <a:r>
              <a:rPr lang="nl-NL" sz="2000" b="1" dirty="0">
                <a:solidFill>
                  <a:srgbClr val="5DBE7F"/>
                </a:solidFill>
                <a:latin typeface="Ubuntu" panose="020B0504030602030204" pitchFamily="34" charset="0"/>
              </a:rPr>
              <a:t>Stap 3</a:t>
            </a:r>
          </a:p>
        </p:txBody>
      </p:sp>
      <p:sp>
        <p:nvSpPr>
          <p:cNvPr id="30" name="Tekstvak 29">
            <a:extLst>
              <a:ext uri="{FF2B5EF4-FFF2-40B4-BE49-F238E27FC236}">
                <a16:creationId xmlns:a16="http://schemas.microsoft.com/office/drawing/2014/main" id="{FD1DA44A-DE5A-53B7-FB5A-197FB6A7FFB1}"/>
              </a:ext>
            </a:extLst>
          </p:cNvPr>
          <p:cNvSpPr txBox="1"/>
          <p:nvPr/>
        </p:nvSpPr>
        <p:spPr>
          <a:xfrm>
            <a:off x="9208436" y="1492864"/>
            <a:ext cx="1040934" cy="40011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
                <a:srgbClr val="5DBE7F"/>
              </a:buClr>
              <a:buSzTx/>
              <a:tabLst/>
              <a:defRPr/>
            </a:pPr>
            <a:r>
              <a:rPr lang="nl-NL" sz="2000" b="1" dirty="0">
                <a:solidFill>
                  <a:srgbClr val="5DBE7F"/>
                </a:solidFill>
                <a:latin typeface="Ubuntu" panose="020B0504030602030204" pitchFamily="34" charset="0"/>
              </a:rPr>
              <a:t>Stap 4</a:t>
            </a:r>
          </a:p>
        </p:txBody>
      </p:sp>
      <p:pic>
        <p:nvPicPr>
          <p:cNvPr id="32" name="Graphic 31" descr="Vinkje met effen opvulling">
            <a:extLst>
              <a:ext uri="{FF2B5EF4-FFF2-40B4-BE49-F238E27FC236}">
                <a16:creationId xmlns:a16="http://schemas.microsoft.com/office/drawing/2014/main" id="{D2C51423-F97C-E44D-35D0-4DC3E83BA33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804189" y="1694054"/>
            <a:ext cx="417277" cy="417277"/>
          </a:xfrm>
          <a:prstGeom prst="rect">
            <a:avLst/>
          </a:prstGeom>
        </p:spPr>
      </p:pic>
      <p:pic>
        <p:nvPicPr>
          <p:cNvPr id="8" name="Graphic 7" descr="Vinkje met effen opvulling">
            <a:extLst>
              <a:ext uri="{FF2B5EF4-FFF2-40B4-BE49-F238E27FC236}">
                <a16:creationId xmlns:a16="http://schemas.microsoft.com/office/drawing/2014/main" id="{ADCC41F0-70DB-8285-31F9-F3FCD81816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62172" y="1694054"/>
            <a:ext cx="417277" cy="417277"/>
          </a:xfrm>
          <a:prstGeom prst="rect">
            <a:avLst/>
          </a:prstGeom>
        </p:spPr>
      </p:pic>
      <p:pic>
        <p:nvPicPr>
          <p:cNvPr id="13" name="Graphic 12" descr="Vinkje met effen opvulling">
            <a:extLst>
              <a:ext uri="{FF2B5EF4-FFF2-40B4-BE49-F238E27FC236}">
                <a16:creationId xmlns:a16="http://schemas.microsoft.com/office/drawing/2014/main" id="{CD9CBCDC-B640-9595-21AD-FE5BCFE34A0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853027" y="1702359"/>
            <a:ext cx="417277" cy="417277"/>
          </a:xfrm>
          <a:prstGeom prst="rect">
            <a:avLst/>
          </a:prstGeom>
        </p:spPr>
      </p:pic>
    </p:spTree>
    <p:extLst>
      <p:ext uri="{BB962C8B-B14F-4D97-AF65-F5344CB8AC3E}">
        <p14:creationId xmlns:p14="http://schemas.microsoft.com/office/powerpoint/2010/main" val="1385686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ettertype, Graphics, logo, schermopname&#10;&#10;Automatisch gegenereerde beschrijving">
            <a:extLst>
              <a:ext uri="{FF2B5EF4-FFF2-40B4-BE49-F238E27FC236}">
                <a16:creationId xmlns:a16="http://schemas.microsoft.com/office/drawing/2014/main" id="{ABB384CA-813D-CF5D-DE1A-70DC8AA18D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3981" y="5735637"/>
            <a:ext cx="2968140" cy="1091133"/>
          </a:xfrm>
          <a:prstGeom prst="rect">
            <a:avLst/>
          </a:prstGeom>
        </p:spPr>
      </p:pic>
      <p:sp>
        <p:nvSpPr>
          <p:cNvPr id="2" name="Titel 1">
            <a:extLst>
              <a:ext uri="{FF2B5EF4-FFF2-40B4-BE49-F238E27FC236}">
                <a16:creationId xmlns:a16="http://schemas.microsoft.com/office/drawing/2014/main" id="{BC9E8D1D-F6B7-9EDB-5047-09AED39A186E}"/>
              </a:ext>
            </a:extLst>
          </p:cNvPr>
          <p:cNvSpPr>
            <a:spLocks noGrp="1"/>
          </p:cNvSpPr>
          <p:nvPr>
            <p:ph type="ctrTitle"/>
          </p:nvPr>
        </p:nvSpPr>
        <p:spPr/>
        <p:txBody>
          <a:bodyPr/>
          <a:lstStyle/>
          <a:p>
            <a:endParaRPr lang="nl-NL"/>
          </a:p>
        </p:txBody>
      </p:sp>
      <p:pic>
        <p:nvPicPr>
          <p:cNvPr id="5" name="Afbeelding 4">
            <a:extLst>
              <a:ext uri="{FF2B5EF4-FFF2-40B4-BE49-F238E27FC236}">
                <a16:creationId xmlns:a16="http://schemas.microsoft.com/office/drawing/2014/main" id="{2F564C6B-5D11-FE6E-08BB-BADA95E0ABF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 y="-2868545"/>
            <a:ext cx="12192003" cy="8127377"/>
          </a:xfrm>
          <a:prstGeom prst="rect">
            <a:avLst/>
          </a:prstGeom>
        </p:spPr>
      </p:pic>
      <p:sp>
        <p:nvSpPr>
          <p:cNvPr id="18" name="Rechthoek 17">
            <a:extLst>
              <a:ext uri="{FF2B5EF4-FFF2-40B4-BE49-F238E27FC236}">
                <a16:creationId xmlns:a16="http://schemas.microsoft.com/office/drawing/2014/main" id="{A6546B77-B6A8-D1ED-5E9E-309BB62907B7}"/>
              </a:ext>
            </a:extLst>
          </p:cNvPr>
          <p:cNvSpPr/>
          <p:nvPr/>
        </p:nvSpPr>
        <p:spPr>
          <a:xfrm rot="10800000">
            <a:off x="-3" y="5258832"/>
            <a:ext cx="12192003" cy="256023"/>
          </a:xfrm>
          <a:prstGeom prst="rect">
            <a:avLst/>
          </a:prstGeom>
          <a:solidFill>
            <a:srgbClr val="5DBE7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hthoek 18">
            <a:extLst>
              <a:ext uri="{FF2B5EF4-FFF2-40B4-BE49-F238E27FC236}">
                <a16:creationId xmlns:a16="http://schemas.microsoft.com/office/drawing/2014/main" id="{E2F91C7B-A3AC-A26C-878C-6E535675045F}"/>
              </a:ext>
            </a:extLst>
          </p:cNvPr>
          <p:cNvSpPr/>
          <p:nvPr/>
        </p:nvSpPr>
        <p:spPr>
          <a:xfrm rot="10800000">
            <a:off x="0" y="5598517"/>
            <a:ext cx="11049000" cy="71672"/>
          </a:xfrm>
          <a:prstGeom prst="rect">
            <a:avLst/>
          </a:prstGeom>
          <a:solidFill>
            <a:srgbClr val="5DBE7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1"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9894448"/>
      </p:ext>
    </p:extLst>
  </p:cSld>
  <p:clrMapOvr>
    <a:masterClrMapping/>
  </p:clrMapOvr>
</p:sld>
</file>

<file path=ppt/theme/theme1.xml><?xml version="1.0" encoding="utf-8"?>
<a:theme xmlns:a="http://schemas.openxmlformats.org/drawingml/2006/main" name="Kantoorthema">
  <a:themeElements>
    <a:clrScheme name="Aangepast 4">
      <a:dk1>
        <a:sysClr val="windowText" lastClr="000000"/>
      </a:dk1>
      <a:lt1>
        <a:sysClr val="window" lastClr="FFFFFF"/>
      </a:lt1>
      <a:dk2>
        <a:srgbClr val="455F51"/>
      </a:dk2>
      <a:lt2>
        <a:srgbClr val="E3DED1"/>
      </a:lt2>
      <a:accent1>
        <a:srgbClr val="6B9F25"/>
      </a:accent1>
      <a:accent2>
        <a:srgbClr val="95C11F"/>
      </a:accent2>
      <a:accent3>
        <a:srgbClr val="C0CF3A"/>
      </a:accent3>
      <a:accent4>
        <a:srgbClr val="95C11F"/>
      </a:accent4>
      <a:accent5>
        <a:srgbClr val="4AB5C4"/>
      </a:accent5>
      <a:accent6>
        <a:srgbClr val="0989B1"/>
      </a:accent6>
      <a:hlink>
        <a:srgbClr val="6B9F25"/>
      </a:hlink>
      <a:folHlink>
        <a:srgbClr val="BA6906"/>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9d95447-1945-4029-8288-27de6560f321">
      <Terms xmlns="http://schemas.microsoft.com/office/infopath/2007/PartnerControls"/>
    </lcf76f155ced4ddcb4097134ff3c332f>
    <TaxCatchAll xmlns="1e59a526-51d7-480a-abd1-9a501a1b76c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8CFA4285C18D54BBC2CBAFCC347D12C" ma:contentTypeVersion="18" ma:contentTypeDescription="Een nieuw document maken." ma:contentTypeScope="" ma:versionID="a4f5ccf264ffcee4e43af39380c2bd95">
  <xsd:schema xmlns:xsd="http://www.w3.org/2001/XMLSchema" xmlns:xs="http://www.w3.org/2001/XMLSchema" xmlns:p="http://schemas.microsoft.com/office/2006/metadata/properties" xmlns:ns2="1e59a526-51d7-480a-abd1-9a501a1b76c6" xmlns:ns3="f9d95447-1945-4029-8288-27de6560f321" targetNamespace="http://schemas.microsoft.com/office/2006/metadata/properties" ma:root="true" ma:fieldsID="2c5a2b1cc2016c511c9e092e2d8f0ceb" ns2:_="" ns3:_="">
    <xsd:import namespace="1e59a526-51d7-480a-abd1-9a501a1b76c6"/>
    <xsd:import namespace="f9d95447-1945-4029-8288-27de6560f32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59a526-51d7-480a-abd1-9a501a1b76c6"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b3045801-96a8-4e75-948b-0f4b6a7d19d7}" ma:internalName="TaxCatchAll" ma:showField="CatchAllData" ma:web="1e59a526-51d7-480a-abd1-9a501a1b76c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9d95447-1945-4029-8288-27de6560f32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99ecaacb-eeee-4208-9448-916bff7cee3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465E9BC-D869-4B2B-B5FE-D2D417093F1F}">
  <ds:schemaRefs>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purl.org/dc/dcmitype/"/>
    <ds:schemaRef ds:uri="http://purl.org/dc/terms/"/>
    <ds:schemaRef ds:uri="1e59a526-51d7-480a-abd1-9a501a1b76c6"/>
    <ds:schemaRef ds:uri="f9d95447-1945-4029-8288-27de6560f321"/>
    <ds:schemaRef ds:uri="http://www.w3.org/XML/1998/namespace"/>
  </ds:schemaRefs>
</ds:datastoreItem>
</file>

<file path=customXml/itemProps2.xml><?xml version="1.0" encoding="utf-8"?>
<ds:datastoreItem xmlns:ds="http://schemas.openxmlformats.org/officeDocument/2006/customXml" ds:itemID="{AA793CB7-39D1-4EB7-A0DB-A2EFEA4463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59a526-51d7-480a-abd1-9a501a1b76c6"/>
    <ds:schemaRef ds:uri="f9d95447-1945-4029-8288-27de6560f3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B3EDFB6-2703-4285-B98E-4A31E7D4AD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21540</TotalTime>
  <Words>2071</Words>
  <Application>Microsoft Office PowerPoint</Application>
  <PresentationFormat>Breedbeeld</PresentationFormat>
  <Paragraphs>148</Paragraphs>
  <Slides>14</Slides>
  <Notes>5</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14</vt:i4>
      </vt:variant>
    </vt:vector>
  </HeadingPairs>
  <TitlesOfParts>
    <vt:vector size="23" baseType="lpstr">
      <vt:lpstr>Arial</vt:lpstr>
      <vt:lpstr>Avenir Heavy</vt:lpstr>
      <vt:lpstr>Avenir Next Condensed Medium</vt:lpstr>
      <vt:lpstr>Calibri</vt:lpstr>
      <vt:lpstr>Calibri Light</vt:lpstr>
      <vt:lpstr>Tw Cen MT</vt:lpstr>
      <vt:lpstr>Ubuntu</vt:lpstr>
      <vt:lpstr>Kantoorthema</vt:lpstr>
      <vt:lpstr>1_Kantoorthema</vt:lpstr>
      <vt:lpstr>PowerPoint-presentatie</vt:lpstr>
      <vt:lpstr>PowerPoint-presentatie</vt:lpstr>
      <vt:lpstr>Aanleiding</vt:lpstr>
      <vt:lpstr>Uitgangspunten techniekopties Nieuw-Dokkum</vt:lpstr>
      <vt:lpstr>Participatie bewoners</vt:lpstr>
      <vt:lpstr>Technische analyse op basis van 9 criteria</vt:lpstr>
      <vt:lpstr>Beoordelingskader techniekkeuze</vt:lpstr>
      <vt:lpstr>Beoordelingskader techniekkeuze</vt:lpstr>
      <vt:lpstr>Conclusies technische analyse</vt:lpstr>
      <vt:lpstr>Overzicht nadelen en mogelijke oplossingen</vt:lpstr>
      <vt:lpstr>Advies techniekkeuze (1)</vt:lpstr>
      <vt:lpstr>Advies techniekkeuze (2)</vt:lpstr>
      <vt:lpstr>Afronding techniekkeuze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Offertesessie deel 1</dc:title>
  <dc:creator>Johan Duut</dc:creator>
  <cp:lastModifiedBy>Johan Duut | Procap</cp:lastModifiedBy>
  <cp:revision>34</cp:revision>
  <dcterms:created xsi:type="dcterms:W3CDTF">2020-10-19T12:17:05Z</dcterms:created>
  <dcterms:modified xsi:type="dcterms:W3CDTF">2024-10-27T11:23:32Z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0x01010098CFA4285C18D54BBC2CBAFCC347D12C</vt:lpwstr>
  </property>
  <property fmtid="{D5CDD505-2E9C-101B-9397-08002B2CF9AE}" pid="3" name="MediaServiceImageTags">
    <vt:lpwstr/>
  </property>
</Properties>
</file>